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5"/>
    <p:sldId id="257" r:id="rId16"/>
    <p:sldId id="258" r:id="rId17"/>
    <p:sldId id="259" r:id="rId18"/>
    <p:sldId id="260" r:id="rId19"/>
    <p:sldId id="261" r:id="rId20"/>
    <p:sldId id="262" r:id="rId21"/>
    <p:sldId id="263" r:id="rId22"/>
    <p:sldId id="264" r:id="rId23"/>
    <p:sldId id="265" r:id="rId24"/>
    <p:sldId id="266" r:id="rId25"/>
    <p:sldId id="267" r:id="rId2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Song Myung" charset="1" panose="000000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slides/slide1.xml" Type="http://schemas.openxmlformats.org/officeDocument/2006/relationships/slide"/><Relationship Id="rId16" Target="slides/slide2.xml" Type="http://schemas.openxmlformats.org/officeDocument/2006/relationships/slide"/><Relationship Id="rId17" Target="slides/slide3.xml" Type="http://schemas.openxmlformats.org/officeDocument/2006/relationships/slide"/><Relationship Id="rId18" Target="slides/slide4.xml" Type="http://schemas.openxmlformats.org/officeDocument/2006/relationships/slide"/><Relationship Id="rId19" Target="slides/slide5.xml" Type="http://schemas.openxmlformats.org/officeDocument/2006/relationships/slide"/><Relationship Id="rId2" Target="presProps.xml" Type="http://schemas.openxmlformats.org/officeDocument/2006/relationships/presProps"/><Relationship Id="rId20" Target="slides/slide6.xml" Type="http://schemas.openxmlformats.org/officeDocument/2006/relationships/slide"/><Relationship Id="rId21" Target="slides/slide7.xml" Type="http://schemas.openxmlformats.org/officeDocument/2006/relationships/slide"/><Relationship Id="rId22" Target="slides/slide8.xml" Type="http://schemas.openxmlformats.org/officeDocument/2006/relationships/slide"/><Relationship Id="rId23" Target="slides/slide9.xml" Type="http://schemas.openxmlformats.org/officeDocument/2006/relationships/slide"/><Relationship Id="rId24" Target="slides/slide10.xml" Type="http://schemas.openxmlformats.org/officeDocument/2006/relationships/slide"/><Relationship Id="rId25" Target="slides/slide11.xml" Type="http://schemas.openxmlformats.org/officeDocument/2006/relationships/slide"/><Relationship Id="rId26" Target="slides/slide12.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33.png" Type="http://schemas.openxmlformats.org/officeDocument/2006/relationships/image"/><Relationship Id="rId5" Target="../media/image34.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 Id="rId3" Target="https://github.com/Vipul-124/Data-Science-Capstone-Project" TargetMode="External" Type="http://schemas.openxmlformats.org/officeDocument/2006/relationships/hyperlink"/><Relationship Id="rId4" Target="https://vipul-124-data-science-capstone-project-app-car-tz8859.streamlit.app" TargetMode="External" Type="http://schemas.openxmlformats.org/officeDocument/2006/relationships/hyperlink"/></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 Id="rId7" Target="../media/image10.png" Type="http://schemas.openxmlformats.org/officeDocument/2006/relationships/image"/><Relationship Id="rId8" Target="../media/image11.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8.pn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15.png" Type="http://schemas.openxmlformats.org/officeDocument/2006/relationships/image"/><Relationship Id="rId8" Target="../media/image16.png" Type="http://schemas.openxmlformats.org/officeDocument/2006/relationships/image"/><Relationship Id="rId9" Target="../media/image17.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9.png" Type="http://schemas.openxmlformats.org/officeDocument/2006/relationships/image"/><Relationship Id="rId5" Target="../media/image20.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21.png" Type="http://schemas.openxmlformats.org/officeDocument/2006/relationships/image"/><Relationship Id="rId5" Target="../media/image22.png" Type="http://schemas.openxmlformats.org/officeDocument/2006/relationships/image"/><Relationship Id="rId6" Target="../media/image23.png" Type="http://schemas.openxmlformats.org/officeDocument/2006/relationships/image"/><Relationship Id="rId7" Target="../media/image2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25.png" Type="http://schemas.openxmlformats.org/officeDocument/2006/relationships/image"/><Relationship Id="rId5" Target="../media/image26.png" Type="http://schemas.openxmlformats.org/officeDocument/2006/relationships/image"/><Relationship Id="rId6" Target="../media/image27.png" Type="http://schemas.openxmlformats.org/officeDocument/2006/relationships/image"/><Relationship Id="rId7" Target="../media/image28.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29.png" Type="http://schemas.openxmlformats.org/officeDocument/2006/relationships/image"/><Relationship Id="rId5" Target="../media/image30.png" Type="http://schemas.openxmlformats.org/officeDocument/2006/relationships/image"/><Relationship Id="rId6" Target="../media/image31.png" Type="http://schemas.openxmlformats.org/officeDocument/2006/relationships/image"/><Relationship Id="rId7" Target="../media/image3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5639"/>
        </a:solidFill>
      </p:bgPr>
    </p:bg>
    <p:spTree>
      <p:nvGrpSpPr>
        <p:cNvPr id="1" name=""/>
        <p:cNvGrpSpPr/>
        <p:nvPr/>
      </p:nvGrpSpPr>
      <p:grpSpPr>
        <a:xfrm>
          <a:off x="0" y="0"/>
          <a:ext cx="0" cy="0"/>
          <a:chOff x="0" y="0"/>
          <a:chExt cx="0" cy="0"/>
        </a:xfrm>
      </p:grpSpPr>
      <p:sp>
        <p:nvSpPr>
          <p:cNvPr name="AutoShape 2" id="2"/>
          <p:cNvSpPr/>
          <p:nvPr/>
        </p:nvSpPr>
        <p:spPr>
          <a:xfrm rot="-10796464">
            <a:off x="-237228" y="8376466"/>
            <a:ext cx="18525233" cy="0"/>
          </a:xfrm>
          <a:prstGeom prst="line">
            <a:avLst/>
          </a:prstGeom>
          <a:ln cap="flat" w="38100">
            <a:solidFill>
              <a:srgbClr val="FFFFFF"/>
            </a:solidFill>
            <a:prstDash val="solid"/>
            <a:headEnd type="none" len="sm" w="sm"/>
            <a:tailEnd type="none" len="sm" w="sm"/>
          </a:ln>
        </p:spPr>
      </p:sp>
      <p:grpSp>
        <p:nvGrpSpPr>
          <p:cNvPr name="Group 3" id="3"/>
          <p:cNvGrpSpPr/>
          <p:nvPr/>
        </p:nvGrpSpPr>
        <p:grpSpPr>
          <a:xfrm rot="0">
            <a:off x="0" y="8405041"/>
            <a:ext cx="18288000" cy="1934153"/>
            <a:chOff x="0" y="0"/>
            <a:chExt cx="4816593" cy="509406"/>
          </a:xfrm>
        </p:grpSpPr>
        <p:sp>
          <p:nvSpPr>
            <p:cNvPr name="Freeform 4" id="4"/>
            <p:cNvSpPr/>
            <p:nvPr/>
          </p:nvSpPr>
          <p:spPr>
            <a:xfrm>
              <a:off x="0" y="0"/>
              <a:ext cx="4816592" cy="509407"/>
            </a:xfrm>
            <a:custGeom>
              <a:avLst/>
              <a:gdLst/>
              <a:ahLst/>
              <a:cxnLst/>
              <a:rect r="r" b="b" t="t" l="l"/>
              <a:pathLst>
                <a:path h="509407" w="4816592">
                  <a:moveTo>
                    <a:pt x="0" y="0"/>
                  </a:moveTo>
                  <a:lnTo>
                    <a:pt x="4816592" y="0"/>
                  </a:lnTo>
                  <a:lnTo>
                    <a:pt x="4816592" y="509407"/>
                  </a:lnTo>
                  <a:lnTo>
                    <a:pt x="0" y="509407"/>
                  </a:lnTo>
                  <a:close/>
                </a:path>
              </a:pathLst>
            </a:custGeom>
            <a:solidFill>
              <a:srgbClr val="000000"/>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AutoShape 6" id="6"/>
          <p:cNvSpPr/>
          <p:nvPr/>
        </p:nvSpPr>
        <p:spPr>
          <a:xfrm rot="5406366">
            <a:off x="-4105284" y="5124450"/>
            <a:ext cx="10287018" cy="0"/>
          </a:xfrm>
          <a:prstGeom prst="line">
            <a:avLst/>
          </a:prstGeom>
          <a:ln cap="flat" w="38100">
            <a:solidFill>
              <a:srgbClr val="FFFFFF"/>
            </a:solidFill>
            <a:prstDash val="solid"/>
            <a:headEnd type="none" len="sm" w="sm"/>
            <a:tailEnd type="none" len="sm" w="sm"/>
          </a:ln>
        </p:spPr>
      </p:sp>
      <p:pic>
        <p:nvPicPr>
          <p:cNvPr name="Picture 7" id="7"/>
          <p:cNvPicPr>
            <a:picLocks noChangeAspect="true"/>
          </p:cNvPicPr>
          <p:nvPr/>
        </p:nvPicPr>
        <p:blipFill>
          <a:blip r:embed="rId2"/>
          <a:srcRect l="0" t="0" r="42206" b="0"/>
          <a:stretch>
            <a:fillRect/>
          </a:stretch>
        </p:blipFill>
        <p:spPr>
          <a:xfrm flipH="false" flipV="false" rot="0">
            <a:off x="10659719" y="1602662"/>
            <a:ext cx="7628281" cy="7635154"/>
          </a:xfrm>
          <a:prstGeom prst="rect">
            <a:avLst/>
          </a:prstGeom>
        </p:spPr>
      </p:pic>
      <p:sp>
        <p:nvSpPr>
          <p:cNvPr name="TextBox 8" id="8"/>
          <p:cNvSpPr txBox="true"/>
          <p:nvPr/>
        </p:nvSpPr>
        <p:spPr>
          <a:xfrm rot="0">
            <a:off x="1753340" y="2607602"/>
            <a:ext cx="8906379" cy="4382179"/>
          </a:xfrm>
          <a:prstGeom prst="rect">
            <a:avLst/>
          </a:prstGeom>
        </p:spPr>
        <p:txBody>
          <a:bodyPr anchor="t" rtlCol="false" tIns="0" lIns="0" bIns="0" rIns="0">
            <a:spAutoFit/>
          </a:bodyPr>
          <a:lstStyle/>
          <a:p>
            <a:pPr algn="l">
              <a:lnSpc>
                <a:spcPts val="8761"/>
              </a:lnSpc>
            </a:pPr>
            <a:r>
              <a:rPr lang="en-US" sz="6258">
                <a:solidFill>
                  <a:srgbClr val="FFFFFF"/>
                </a:solidFill>
                <a:latin typeface="Canva Sans Bold"/>
              </a:rPr>
              <a:t>Data Science with Python Career Program - Capstone Project</a:t>
            </a:r>
          </a:p>
        </p:txBody>
      </p:sp>
      <p:grpSp>
        <p:nvGrpSpPr>
          <p:cNvPr name="Group 9" id="9"/>
          <p:cNvGrpSpPr/>
          <p:nvPr/>
        </p:nvGrpSpPr>
        <p:grpSpPr>
          <a:xfrm rot="0">
            <a:off x="1778805" y="703752"/>
            <a:ext cx="3575703" cy="649895"/>
            <a:chOff x="0" y="0"/>
            <a:chExt cx="4767604" cy="866527"/>
          </a:xfrm>
        </p:grpSpPr>
        <p:pic>
          <p:nvPicPr>
            <p:cNvPr name="Picture 10" id="10"/>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0" y="0"/>
              <a:ext cx="902632" cy="866527"/>
            </a:xfrm>
            <a:prstGeom prst="rect">
              <a:avLst/>
            </a:prstGeom>
          </p:spPr>
        </p:pic>
        <p:sp>
          <p:nvSpPr>
            <p:cNvPr name="TextBox 11" id="11"/>
            <p:cNvSpPr txBox="true"/>
            <p:nvPr/>
          </p:nvSpPr>
          <p:spPr>
            <a:xfrm rot="0">
              <a:off x="1188387" y="38699"/>
              <a:ext cx="3579217" cy="827828"/>
            </a:xfrm>
            <a:prstGeom prst="rect">
              <a:avLst/>
            </a:prstGeom>
          </p:spPr>
          <p:txBody>
            <a:bodyPr anchor="t" rtlCol="false" tIns="0" lIns="0" bIns="0" rIns="0">
              <a:spAutoFit/>
            </a:bodyPr>
            <a:lstStyle/>
            <a:p>
              <a:pPr algn="ctr">
                <a:lnSpc>
                  <a:spcPts val="4759"/>
                </a:lnSpc>
              </a:pPr>
              <a:r>
                <a:rPr lang="en-US" sz="3399">
                  <a:solidFill>
                    <a:srgbClr val="FFFFFF"/>
                  </a:solidFill>
                  <a:latin typeface="Song Myung"/>
                </a:rPr>
                <a:t>Skill Academy</a:t>
              </a:r>
            </a:p>
          </p:txBody>
        </p:sp>
      </p:grpSp>
      <p:sp>
        <p:nvSpPr>
          <p:cNvPr name="TextBox 12" id="12"/>
          <p:cNvSpPr txBox="true"/>
          <p:nvPr/>
        </p:nvSpPr>
        <p:spPr>
          <a:xfrm rot="0">
            <a:off x="2117292" y="8890153"/>
            <a:ext cx="2893983" cy="571500"/>
          </a:xfrm>
          <a:prstGeom prst="rect">
            <a:avLst/>
          </a:prstGeom>
        </p:spPr>
        <p:txBody>
          <a:bodyPr anchor="t" rtlCol="false" tIns="0" lIns="0" bIns="0" rIns="0">
            <a:spAutoFit/>
          </a:bodyPr>
          <a:lstStyle/>
          <a:p>
            <a:pPr algn="ctr">
              <a:lnSpc>
                <a:spcPts val="4199"/>
              </a:lnSpc>
            </a:pPr>
            <a:r>
              <a:rPr lang="en-US" sz="2999">
                <a:solidFill>
                  <a:srgbClr val="FFFFFF"/>
                </a:solidFill>
                <a:latin typeface="Song Myung Bold"/>
              </a:rPr>
              <a:t>By Vipul Dalal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591567"/>
            <a:chOff x="0" y="0"/>
            <a:chExt cx="4816593" cy="419178"/>
          </a:xfrm>
        </p:grpSpPr>
        <p:sp>
          <p:nvSpPr>
            <p:cNvPr name="Freeform 3" id="3"/>
            <p:cNvSpPr/>
            <p:nvPr/>
          </p:nvSpPr>
          <p:spPr>
            <a:xfrm>
              <a:off x="0" y="0"/>
              <a:ext cx="4816592" cy="419178"/>
            </a:xfrm>
            <a:custGeom>
              <a:avLst/>
              <a:gdLst/>
              <a:ahLst/>
              <a:cxnLst/>
              <a:rect r="r" b="b" t="t" l="l"/>
              <a:pathLst>
                <a:path h="419178" w="4816592">
                  <a:moveTo>
                    <a:pt x="0" y="0"/>
                  </a:moveTo>
                  <a:lnTo>
                    <a:pt x="4816592" y="0"/>
                  </a:lnTo>
                  <a:lnTo>
                    <a:pt x="4816592" y="419178"/>
                  </a:lnTo>
                  <a:lnTo>
                    <a:pt x="0" y="419178"/>
                  </a:lnTo>
                  <a:close/>
                </a:path>
              </a:pathLst>
            </a:custGeom>
            <a:solidFill>
              <a:srgbClr val="FF5639"/>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360280">
            <a:off x="3398798" y="805308"/>
            <a:ext cx="1648827" cy="0"/>
          </a:xfrm>
          <a:prstGeom prst="line">
            <a:avLst/>
          </a:prstGeom>
          <a:ln cap="flat" w="38100">
            <a:solidFill>
              <a:srgbClr val="000000"/>
            </a:solidFill>
            <a:prstDash val="solid"/>
            <a:headEnd type="none" len="sm" w="sm"/>
            <a:tailEnd type="none" len="sm" w="sm"/>
          </a:ln>
        </p:spPr>
      </p:sp>
      <p:sp>
        <p:nvSpPr>
          <p:cNvPr name="AutoShape 6" id="6"/>
          <p:cNvSpPr/>
          <p:nvPr/>
        </p:nvSpPr>
        <p:spPr>
          <a:xfrm rot="3580">
            <a:off x="-25" y="1601092"/>
            <a:ext cx="18288010" cy="0"/>
          </a:xfrm>
          <a:prstGeom prst="line">
            <a:avLst/>
          </a:prstGeom>
          <a:ln cap="flat" w="38100">
            <a:solidFill>
              <a:srgbClr val="000000"/>
            </a:solidFill>
            <a:prstDash val="solid"/>
            <a:headEnd type="none" len="sm" w="sm"/>
            <a:tailEnd type="none" len="sm" w="sm"/>
          </a:ln>
        </p:spPr>
      </p:sp>
      <p:sp>
        <p:nvSpPr>
          <p:cNvPr name="AutoShape 7" id="7"/>
          <p:cNvSpPr/>
          <p:nvPr/>
        </p:nvSpPr>
        <p:spPr>
          <a:xfrm rot="0">
            <a:off x="11786679" y="776733"/>
            <a:ext cx="6501321" cy="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380808" y="378805"/>
            <a:ext cx="3575703" cy="649895"/>
            <a:chOff x="0" y="0"/>
            <a:chExt cx="4767604" cy="866527"/>
          </a:xfrm>
        </p:grpSpPr>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0"/>
              <a:ext cx="902632" cy="866527"/>
            </a:xfrm>
            <a:prstGeom prst="rect">
              <a:avLst/>
            </a:prstGeom>
          </p:spPr>
        </p:pic>
        <p:sp>
          <p:nvSpPr>
            <p:cNvPr name="TextBox 10" id="10"/>
            <p:cNvSpPr txBox="true"/>
            <p:nvPr/>
          </p:nvSpPr>
          <p:spPr>
            <a:xfrm rot="0">
              <a:off x="1188387" y="38699"/>
              <a:ext cx="3579217" cy="827828"/>
            </a:xfrm>
            <a:prstGeom prst="rect">
              <a:avLst/>
            </a:prstGeom>
          </p:spPr>
          <p:txBody>
            <a:bodyPr anchor="t" rtlCol="false" tIns="0" lIns="0" bIns="0" rIns="0">
              <a:spAutoFit/>
            </a:bodyPr>
            <a:lstStyle/>
            <a:p>
              <a:pPr algn="ctr">
                <a:lnSpc>
                  <a:spcPts val="4759"/>
                </a:lnSpc>
              </a:pPr>
              <a:r>
                <a:rPr lang="en-US" sz="3399">
                  <a:solidFill>
                    <a:srgbClr val="FFFFFF"/>
                  </a:solidFill>
                  <a:latin typeface="Song Myung"/>
                </a:rPr>
                <a:t>Skill Academy</a:t>
              </a:r>
            </a:p>
          </p:txBody>
        </p:sp>
      </p:grpSp>
      <p:pic>
        <p:nvPicPr>
          <p:cNvPr name="Picture 11" id="11"/>
          <p:cNvPicPr>
            <a:picLocks noChangeAspect="true"/>
          </p:cNvPicPr>
          <p:nvPr/>
        </p:nvPicPr>
        <p:blipFill>
          <a:blip r:embed="rId4"/>
          <a:srcRect l="4696" t="31827" r="38744" b="3785"/>
          <a:stretch>
            <a:fillRect/>
          </a:stretch>
        </p:blipFill>
        <p:spPr>
          <a:xfrm flipH="false" flipV="false" rot="0">
            <a:off x="603595" y="1761953"/>
            <a:ext cx="7182085" cy="4357387"/>
          </a:xfrm>
          <a:prstGeom prst="rect">
            <a:avLst/>
          </a:prstGeom>
        </p:spPr>
      </p:pic>
      <p:sp>
        <p:nvSpPr>
          <p:cNvPr name="TextBox 12" id="12"/>
          <p:cNvSpPr txBox="true"/>
          <p:nvPr/>
        </p:nvSpPr>
        <p:spPr>
          <a:xfrm rot="0">
            <a:off x="4535443" y="197297"/>
            <a:ext cx="7251236" cy="977899"/>
          </a:xfrm>
          <a:prstGeom prst="rect">
            <a:avLst/>
          </a:prstGeom>
        </p:spPr>
        <p:txBody>
          <a:bodyPr anchor="t" rtlCol="false" tIns="0" lIns="0" bIns="0" rIns="0">
            <a:spAutoFit/>
          </a:bodyPr>
          <a:lstStyle/>
          <a:p>
            <a:pPr algn="ctr">
              <a:lnSpc>
                <a:spcPts val="7000"/>
              </a:lnSpc>
            </a:pPr>
            <a:r>
              <a:rPr lang="en-US" sz="5000">
                <a:solidFill>
                  <a:srgbClr val="000000"/>
                </a:solidFill>
                <a:latin typeface="Song Myung"/>
              </a:rPr>
              <a:t>Deployment of ML Model</a:t>
            </a:r>
          </a:p>
        </p:txBody>
      </p:sp>
      <p:sp>
        <p:nvSpPr>
          <p:cNvPr name="TextBox 13" id="13"/>
          <p:cNvSpPr txBox="true"/>
          <p:nvPr/>
        </p:nvSpPr>
        <p:spPr>
          <a:xfrm rot="0">
            <a:off x="1028700" y="6047695"/>
            <a:ext cx="16798483" cy="4015105"/>
          </a:xfrm>
          <a:prstGeom prst="rect">
            <a:avLst/>
          </a:prstGeom>
        </p:spPr>
        <p:txBody>
          <a:bodyPr anchor="t" rtlCol="false" tIns="0" lIns="0" bIns="0" rIns="0">
            <a:spAutoFit/>
          </a:bodyPr>
          <a:lstStyle/>
          <a:p>
            <a:pPr>
              <a:lnSpc>
                <a:spcPts val="3919"/>
              </a:lnSpc>
            </a:pPr>
            <a:r>
              <a:rPr lang="en-US" sz="2799">
                <a:solidFill>
                  <a:srgbClr val="000000"/>
                </a:solidFill>
                <a:latin typeface="Song Myung Bold"/>
              </a:rPr>
              <a:t>In the final step of the project, we created a Streamlit app for predicting the selling price of used cars. We utilized the Streamlit library to build an interactive and user-friendly application that could provide instant predictions based on the input data. The app was titled "Car Selling Price Predictor" and had a user-friendly interface that consisted of selectboxes for 7 columns: brand name, car name, year, fuel type, seller type, transmission, and owner, and a number input for the kilometers driven. After the user inputs the required data, a button was provided to generate the prediction of the car's selling price, which was calculated using the saved machine learning model from the previous step. This Streamlit app was an effective tool that allowed users to easily predict the selling price of used cars and make informed decisions.</a:t>
            </a:r>
          </a:p>
        </p:txBody>
      </p:sp>
      <p:grpSp>
        <p:nvGrpSpPr>
          <p:cNvPr name="Group 14" id="14"/>
          <p:cNvGrpSpPr/>
          <p:nvPr/>
        </p:nvGrpSpPr>
        <p:grpSpPr>
          <a:xfrm rot="0">
            <a:off x="7785680" y="1990336"/>
            <a:ext cx="10445786" cy="3508621"/>
            <a:chOff x="0" y="0"/>
            <a:chExt cx="13927715" cy="4678161"/>
          </a:xfrm>
        </p:grpSpPr>
        <p:pic>
          <p:nvPicPr>
            <p:cNvPr name="Picture 15" id="15"/>
            <p:cNvPicPr>
              <a:picLocks noChangeAspect="true"/>
            </p:cNvPicPr>
            <p:nvPr/>
          </p:nvPicPr>
          <p:blipFill>
            <a:blip r:embed="rId5"/>
            <a:srcRect l="31135" t="11767" r="31868" b="40795"/>
            <a:stretch>
              <a:fillRect/>
            </a:stretch>
          </p:blipFill>
          <p:spPr>
            <a:xfrm flipH="false" flipV="false" rot="0">
              <a:off x="0" y="0"/>
              <a:ext cx="6845924" cy="4678161"/>
            </a:xfrm>
            <a:prstGeom prst="rect">
              <a:avLst/>
            </a:prstGeom>
          </p:spPr>
        </p:pic>
        <p:pic>
          <p:nvPicPr>
            <p:cNvPr name="Picture 16" id="16"/>
            <p:cNvPicPr>
              <a:picLocks noChangeAspect="true"/>
            </p:cNvPicPr>
            <p:nvPr/>
          </p:nvPicPr>
          <p:blipFill>
            <a:blip r:embed="rId5"/>
            <a:srcRect l="31135" t="58977" r="31489" b="4076"/>
            <a:stretch>
              <a:fillRect/>
            </a:stretch>
          </p:blipFill>
          <p:spPr>
            <a:xfrm flipH="false" flipV="false" rot="0">
              <a:off x="7115975" y="1009958"/>
              <a:ext cx="6811740" cy="3588562"/>
            </a:xfrm>
            <a:prstGeom prst="rect">
              <a:avLst/>
            </a:prstGeom>
          </p:spPr>
        </p:pic>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3836205" cy="3228573"/>
            <a:chOff x="0" y="0"/>
            <a:chExt cx="1010359" cy="850324"/>
          </a:xfrm>
        </p:grpSpPr>
        <p:sp>
          <p:nvSpPr>
            <p:cNvPr name="Freeform 3" id="3"/>
            <p:cNvSpPr/>
            <p:nvPr/>
          </p:nvSpPr>
          <p:spPr>
            <a:xfrm>
              <a:off x="0" y="0"/>
              <a:ext cx="1010359" cy="850324"/>
            </a:xfrm>
            <a:custGeom>
              <a:avLst/>
              <a:gdLst/>
              <a:ahLst/>
              <a:cxnLst/>
              <a:rect r="r" b="b" t="t" l="l"/>
              <a:pathLst>
                <a:path h="850324" w="1010359">
                  <a:moveTo>
                    <a:pt x="0" y="0"/>
                  </a:moveTo>
                  <a:lnTo>
                    <a:pt x="1010359" y="0"/>
                  </a:lnTo>
                  <a:lnTo>
                    <a:pt x="1010359" y="850324"/>
                  </a:lnTo>
                  <a:lnTo>
                    <a:pt x="0" y="850324"/>
                  </a:lnTo>
                  <a:close/>
                </a:path>
              </a:pathLst>
            </a:custGeom>
            <a:solidFill>
              <a:srgbClr val="FF5639"/>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400000">
            <a:off x="-1326345" y="5124450"/>
            <a:ext cx="10287000" cy="0"/>
          </a:xfrm>
          <a:prstGeom prst="line">
            <a:avLst/>
          </a:prstGeom>
          <a:ln cap="flat" w="38100">
            <a:solidFill>
              <a:srgbClr val="000000"/>
            </a:solidFill>
            <a:prstDash val="solid"/>
            <a:headEnd type="none" len="sm" w="sm"/>
            <a:tailEnd type="none" len="sm" w="sm"/>
          </a:ln>
        </p:spPr>
      </p:sp>
      <p:sp>
        <p:nvSpPr>
          <p:cNvPr name="AutoShape 6" id="6"/>
          <p:cNvSpPr/>
          <p:nvPr/>
        </p:nvSpPr>
        <p:spPr>
          <a:xfrm rot="3580">
            <a:off x="-25" y="3238098"/>
            <a:ext cx="18288010" cy="0"/>
          </a:xfrm>
          <a:prstGeom prst="line">
            <a:avLst/>
          </a:prstGeom>
          <a:ln cap="flat" w="38100">
            <a:solidFill>
              <a:srgbClr val="000000"/>
            </a:solidFill>
            <a:prstDash val="solid"/>
            <a:headEnd type="none" len="sm" w="sm"/>
            <a:tailEnd type="none" len="sm" w="sm"/>
          </a:ln>
        </p:spPr>
      </p:sp>
      <p:sp>
        <p:nvSpPr>
          <p:cNvPr name="AutoShape 7" id="7"/>
          <p:cNvSpPr/>
          <p:nvPr/>
        </p:nvSpPr>
        <p:spPr>
          <a:xfrm rot="0">
            <a:off x="9679789" y="1595236"/>
            <a:ext cx="8608211" cy="0"/>
          </a:xfrm>
          <a:prstGeom prst="line">
            <a:avLst/>
          </a:prstGeom>
          <a:ln cap="flat" w="38100">
            <a:solidFill>
              <a:srgbClr val="000000"/>
            </a:solidFill>
            <a:prstDash val="solid"/>
            <a:headEnd type="none" len="sm" w="sm"/>
            <a:tailEnd type="none" len="sm" w="sm"/>
          </a:ln>
        </p:spPr>
      </p:sp>
      <p:pic>
        <p:nvPicPr>
          <p:cNvPr name="Picture 8" id="8"/>
          <p:cNvPicPr>
            <a:picLocks noChangeAspect="true"/>
          </p:cNvPicPr>
          <p:nvPr/>
        </p:nvPicPr>
        <p:blipFill>
          <a:blip r:embed="rId2"/>
          <a:srcRect l="0" t="0" r="0" b="0"/>
          <a:stretch>
            <a:fillRect/>
          </a:stretch>
        </p:blipFill>
        <p:spPr>
          <a:xfrm flipH="false" flipV="false" rot="0">
            <a:off x="337614" y="4684568"/>
            <a:ext cx="3160977" cy="3737066"/>
          </a:xfrm>
          <a:prstGeom prst="rect">
            <a:avLst/>
          </a:prstGeom>
        </p:spPr>
      </p:pic>
      <p:sp>
        <p:nvSpPr>
          <p:cNvPr name="TextBox 9" id="9"/>
          <p:cNvSpPr txBox="true"/>
          <p:nvPr/>
        </p:nvSpPr>
        <p:spPr>
          <a:xfrm rot="0">
            <a:off x="5220230" y="788786"/>
            <a:ext cx="4459560" cy="1355725"/>
          </a:xfrm>
          <a:prstGeom prst="rect">
            <a:avLst/>
          </a:prstGeom>
        </p:spPr>
        <p:txBody>
          <a:bodyPr anchor="t" rtlCol="false" tIns="0" lIns="0" bIns="0" rIns="0">
            <a:spAutoFit/>
          </a:bodyPr>
          <a:lstStyle/>
          <a:p>
            <a:pPr algn="ctr">
              <a:lnSpc>
                <a:spcPts val="9799"/>
              </a:lnSpc>
            </a:pPr>
            <a:r>
              <a:rPr lang="en-US" sz="6999">
                <a:solidFill>
                  <a:srgbClr val="24252D"/>
                </a:solidFill>
                <a:latin typeface="Song Myung"/>
              </a:rPr>
              <a:t>Conclusion</a:t>
            </a:r>
          </a:p>
        </p:txBody>
      </p:sp>
      <p:sp>
        <p:nvSpPr>
          <p:cNvPr name="TextBox 10" id="10"/>
          <p:cNvSpPr txBox="true"/>
          <p:nvPr/>
        </p:nvSpPr>
        <p:spPr>
          <a:xfrm rot="0">
            <a:off x="4074330" y="3494107"/>
            <a:ext cx="13832170" cy="6457950"/>
          </a:xfrm>
          <a:prstGeom prst="rect">
            <a:avLst/>
          </a:prstGeom>
        </p:spPr>
        <p:txBody>
          <a:bodyPr anchor="t" rtlCol="false" tIns="0" lIns="0" bIns="0" rIns="0">
            <a:spAutoFit/>
          </a:bodyPr>
          <a:lstStyle/>
          <a:p>
            <a:pPr>
              <a:lnSpc>
                <a:spcPts val="4200"/>
              </a:lnSpc>
            </a:pPr>
            <a:r>
              <a:rPr lang="en-US" sz="3000">
                <a:solidFill>
                  <a:srgbClr val="24252D"/>
                </a:solidFill>
                <a:latin typeface="Song Myung"/>
              </a:rPr>
              <a:t>In conclusion, this data science project aimed at predicting the selling price of used cars in the second-hand market based on several factors such as the kilometers driven, year, fuel type, owner, seller type, and transmission. Through the various steps of data cleaning, exploratory data analysis, and model building, we were able to build a highly accurate Random Forest Regressor model with an R2 Score of over 76%. The final step of deploying the model into a Streamlit app made it easy for users to access and generate predictions instantly. However, it is important to note that the accuracy of the model could be improved further by incorporating additional information such as the mileage, condition, and other relevant factors. Nevertheless, the results of this project demonstrate the power of machine learning in providing valuable insights and predictions in the second-hand car market.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3836205" cy="3222721"/>
            <a:chOff x="0" y="0"/>
            <a:chExt cx="1010359" cy="848782"/>
          </a:xfrm>
        </p:grpSpPr>
        <p:sp>
          <p:nvSpPr>
            <p:cNvPr name="Freeform 3" id="3"/>
            <p:cNvSpPr/>
            <p:nvPr/>
          </p:nvSpPr>
          <p:spPr>
            <a:xfrm>
              <a:off x="0" y="0"/>
              <a:ext cx="1010359" cy="848782"/>
            </a:xfrm>
            <a:custGeom>
              <a:avLst/>
              <a:gdLst/>
              <a:ahLst/>
              <a:cxnLst/>
              <a:rect r="r" b="b" t="t" l="l"/>
              <a:pathLst>
                <a:path h="848782" w="1010359">
                  <a:moveTo>
                    <a:pt x="0" y="0"/>
                  </a:moveTo>
                  <a:lnTo>
                    <a:pt x="1010359" y="0"/>
                  </a:lnTo>
                  <a:lnTo>
                    <a:pt x="1010359" y="848782"/>
                  </a:lnTo>
                  <a:lnTo>
                    <a:pt x="0" y="848782"/>
                  </a:lnTo>
                  <a:close/>
                </a:path>
              </a:pathLst>
            </a:custGeom>
            <a:solidFill>
              <a:srgbClr val="FF5639"/>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400000">
            <a:off x="-1326345" y="5124450"/>
            <a:ext cx="10287000" cy="0"/>
          </a:xfrm>
          <a:prstGeom prst="line">
            <a:avLst/>
          </a:prstGeom>
          <a:ln cap="flat" w="38100">
            <a:solidFill>
              <a:srgbClr val="000000"/>
            </a:solidFill>
            <a:prstDash val="solid"/>
            <a:headEnd type="none" len="sm" w="sm"/>
            <a:tailEnd type="none" len="sm" w="sm"/>
          </a:ln>
        </p:spPr>
      </p:sp>
      <p:sp>
        <p:nvSpPr>
          <p:cNvPr name="AutoShape 6" id="6"/>
          <p:cNvSpPr/>
          <p:nvPr/>
        </p:nvSpPr>
        <p:spPr>
          <a:xfrm rot="3580">
            <a:off x="-25" y="3232246"/>
            <a:ext cx="18288010" cy="0"/>
          </a:xfrm>
          <a:prstGeom prst="line">
            <a:avLst/>
          </a:prstGeom>
          <a:ln cap="flat" w="38100">
            <a:solidFill>
              <a:srgbClr val="000000"/>
            </a:solidFill>
            <a:prstDash val="solid"/>
            <a:headEnd type="none" len="sm" w="sm"/>
            <a:tailEnd type="none" len="sm" w="sm"/>
          </a:ln>
        </p:spPr>
      </p:sp>
      <p:sp>
        <p:nvSpPr>
          <p:cNvPr name="AutoShape 7" id="7"/>
          <p:cNvSpPr/>
          <p:nvPr/>
        </p:nvSpPr>
        <p:spPr>
          <a:xfrm rot="0">
            <a:off x="10028053" y="1592310"/>
            <a:ext cx="8259947" cy="0"/>
          </a:xfrm>
          <a:prstGeom prst="line">
            <a:avLst/>
          </a:prstGeom>
          <a:ln cap="flat" w="38100">
            <a:solidFill>
              <a:srgbClr val="000000"/>
            </a:solidFill>
            <a:prstDash val="solid"/>
            <a:headEnd type="none" len="sm" w="sm"/>
            <a:tailEnd type="none" len="sm" w="sm"/>
          </a:ln>
        </p:spPr>
      </p:sp>
      <p:pic>
        <p:nvPicPr>
          <p:cNvPr name="Picture 8" id="8"/>
          <p:cNvPicPr>
            <a:picLocks noChangeAspect="true"/>
          </p:cNvPicPr>
          <p:nvPr/>
        </p:nvPicPr>
        <p:blipFill>
          <a:blip r:embed="rId2"/>
          <a:srcRect l="0" t="0" r="0" b="12527"/>
          <a:stretch>
            <a:fillRect/>
          </a:stretch>
        </p:blipFill>
        <p:spPr>
          <a:xfrm flipH="false" flipV="false" rot="0">
            <a:off x="412620" y="4979252"/>
            <a:ext cx="3010965" cy="2992920"/>
          </a:xfrm>
          <a:prstGeom prst="rect">
            <a:avLst/>
          </a:prstGeom>
        </p:spPr>
      </p:pic>
      <p:sp>
        <p:nvSpPr>
          <p:cNvPr name="TextBox 9" id="9"/>
          <p:cNvSpPr txBox="true"/>
          <p:nvPr/>
        </p:nvSpPr>
        <p:spPr>
          <a:xfrm rot="0">
            <a:off x="5220230" y="785860"/>
            <a:ext cx="4807823" cy="1355725"/>
          </a:xfrm>
          <a:prstGeom prst="rect">
            <a:avLst/>
          </a:prstGeom>
        </p:spPr>
        <p:txBody>
          <a:bodyPr anchor="t" rtlCol="false" tIns="0" lIns="0" bIns="0" rIns="0">
            <a:spAutoFit/>
          </a:bodyPr>
          <a:lstStyle/>
          <a:p>
            <a:pPr algn="ctr">
              <a:lnSpc>
                <a:spcPts val="9799"/>
              </a:lnSpc>
            </a:pPr>
            <a:r>
              <a:rPr lang="en-US" sz="6999">
                <a:solidFill>
                  <a:srgbClr val="24252D"/>
                </a:solidFill>
                <a:latin typeface="Song Myung"/>
              </a:rPr>
              <a:t>References</a:t>
            </a:r>
          </a:p>
        </p:txBody>
      </p:sp>
      <p:sp>
        <p:nvSpPr>
          <p:cNvPr name="TextBox 10" id="10"/>
          <p:cNvSpPr txBox="true"/>
          <p:nvPr/>
        </p:nvSpPr>
        <p:spPr>
          <a:xfrm rot="0">
            <a:off x="4781104" y="4046221"/>
            <a:ext cx="12313948" cy="5212079"/>
          </a:xfrm>
          <a:prstGeom prst="rect">
            <a:avLst/>
          </a:prstGeom>
        </p:spPr>
        <p:txBody>
          <a:bodyPr anchor="t" rtlCol="false" tIns="0" lIns="0" bIns="0" rIns="0">
            <a:spAutoFit/>
          </a:bodyPr>
          <a:lstStyle/>
          <a:p>
            <a:pPr marL="712480" indent="-356240" lvl="1">
              <a:lnSpc>
                <a:spcPts val="4620"/>
              </a:lnSpc>
              <a:buFont typeface="Arial"/>
              <a:buChar char="•"/>
            </a:pPr>
            <a:r>
              <a:rPr lang="en-US" sz="3300">
                <a:solidFill>
                  <a:srgbClr val="24252D"/>
                </a:solidFill>
                <a:latin typeface="Canva Sans Bold"/>
              </a:rPr>
              <a:t>Tools use</a:t>
            </a:r>
            <a:r>
              <a:rPr lang="en-US" sz="3300">
                <a:solidFill>
                  <a:srgbClr val="24252D"/>
                </a:solidFill>
                <a:latin typeface="Canva Sans Bold"/>
              </a:rPr>
              <a:t>d:- </a:t>
            </a:r>
            <a:r>
              <a:rPr lang="en-US" sz="3300">
                <a:solidFill>
                  <a:srgbClr val="24252D"/>
                </a:solidFill>
                <a:latin typeface="Canva Sans"/>
              </a:rPr>
              <a:t>MS</a:t>
            </a:r>
            <a:r>
              <a:rPr lang="en-US" sz="3300">
                <a:solidFill>
                  <a:srgbClr val="24252D"/>
                </a:solidFill>
                <a:latin typeface="Canva Sans Bold"/>
              </a:rPr>
              <a:t> </a:t>
            </a:r>
            <a:r>
              <a:rPr lang="en-US" sz="3300">
                <a:solidFill>
                  <a:srgbClr val="24252D"/>
                </a:solidFill>
                <a:latin typeface="Canva Sans"/>
              </a:rPr>
              <a:t>Excel, VSCode, Python, Numpy, Pandas, Matplotlib, Seaborn, Scikit Learn, Streamlit.</a:t>
            </a:r>
          </a:p>
          <a:p>
            <a:pPr>
              <a:lnSpc>
                <a:spcPts val="4620"/>
              </a:lnSpc>
            </a:pPr>
          </a:p>
          <a:p>
            <a:pPr marL="712480" indent="-356240" lvl="1">
              <a:lnSpc>
                <a:spcPts val="4620"/>
              </a:lnSpc>
              <a:buFont typeface="Arial"/>
              <a:buChar char="•"/>
            </a:pPr>
            <a:r>
              <a:rPr lang="en-US" sz="3300">
                <a:solidFill>
                  <a:srgbClr val="24252D"/>
                </a:solidFill>
                <a:latin typeface="Canva Sans Bold"/>
              </a:rPr>
              <a:t>Git Hub:- </a:t>
            </a:r>
            <a:r>
              <a:rPr lang="en-US" sz="3300" u="sng">
                <a:solidFill>
                  <a:srgbClr val="24252D"/>
                </a:solidFill>
                <a:latin typeface="Canva Sans"/>
                <a:hlinkClick r:id="rId3" tooltip="https://github.com/Vipul-124/Data-Science-Capstone-Project"/>
              </a:rPr>
              <a:t>https://github.com/Vipul-124/Data-Science-Capstone-Project</a:t>
            </a:r>
          </a:p>
          <a:p>
            <a:pPr>
              <a:lnSpc>
                <a:spcPts val="4620"/>
              </a:lnSpc>
            </a:pPr>
          </a:p>
          <a:p>
            <a:pPr marL="712480" indent="-356240" lvl="1">
              <a:lnSpc>
                <a:spcPts val="4620"/>
              </a:lnSpc>
              <a:buFont typeface="Arial"/>
              <a:buChar char="•"/>
            </a:pPr>
            <a:r>
              <a:rPr lang="en-US" sz="3300">
                <a:solidFill>
                  <a:srgbClr val="24252D"/>
                </a:solidFill>
                <a:latin typeface="Canva Sans Bold"/>
              </a:rPr>
              <a:t>Streamlit App:- </a:t>
            </a:r>
            <a:r>
              <a:rPr lang="en-US" sz="3300" u="sng">
                <a:solidFill>
                  <a:srgbClr val="24252D"/>
                </a:solidFill>
                <a:latin typeface="Canva Sans"/>
                <a:hlinkClick r:id="rId4" tooltip="https://vipul-124-data-science-capstone-project-app-car-tz8859.streamlit.app"/>
              </a:rPr>
              <a:t>https://vipul-124-data-science-capstone-project-app-car-tz8859.streamlit.app/</a:t>
            </a:r>
          </a:p>
          <a:p>
            <a:pPr>
              <a:lnSpc>
                <a:spcPts val="4620"/>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3597664" cy="5143500"/>
            <a:chOff x="0" y="0"/>
            <a:chExt cx="947533" cy="1354667"/>
          </a:xfrm>
        </p:grpSpPr>
        <p:sp>
          <p:nvSpPr>
            <p:cNvPr name="Freeform 3" id="3"/>
            <p:cNvSpPr/>
            <p:nvPr/>
          </p:nvSpPr>
          <p:spPr>
            <a:xfrm>
              <a:off x="0" y="0"/>
              <a:ext cx="947533" cy="1354667"/>
            </a:xfrm>
            <a:custGeom>
              <a:avLst/>
              <a:gdLst/>
              <a:ahLst/>
              <a:cxnLst/>
              <a:rect r="r" b="b" t="t" l="l"/>
              <a:pathLst>
                <a:path h="1354667" w="947533">
                  <a:moveTo>
                    <a:pt x="0" y="0"/>
                  </a:moveTo>
                  <a:lnTo>
                    <a:pt x="947533" y="0"/>
                  </a:lnTo>
                  <a:lnTo>
                    <a:pt x="947533" y="1354667"/>
                  </a:lnTo>
                  <a:lnTo>
                    <a:pt x="0" y="1354667"/>
                  </a:lnTo>
                  <a:close/>
                </a:path>
              </a:pathLst>
            </a:custGeom>
            <a:solidFill>
              <a:srgbClr val="FF5639"/>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400000">
            <a:off x="-1526786" y="5124450"/>
            <a:ext cx="10287000" cy="0"/>
          </a:xfrm>
          <a:prstGeom prst="line">
            <a:avLst/>
          </a:prstGeom>
          <a:ln cap="flat" w="38100">
            <a:solidFill>
              <a:srgbClr val="000000"/>
            </a:solidFill>
            <a:prstDash val="solid"/>
            <a:headEnd type="none" len="sm" w="sm"/>
            <a:tailEnd type="none" len="sm" w="sm"/>
          </a:ln>
        </p:spPr>
      </p:sp>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586179" y="2367048"/>
            <a:ext cx="3804263" cy="3382335"/>
          </a:xfrm>
          <a:prstGeom prst="rect">
            <a:avLst/>
          </a:prstGeom>
        </p:spPr>
      </p:pic>
      <p:sp>
        <p:nvSpPr>
          <p:cNvPr name="TextBox 7" id="7"/>
          <p:cNvSpPr txBox="true"/>
          <p:nvPr/>
        </p:nvSpPr>
        <p:spPr>
          <a:xfrm rot="0">
            <a:off x="5886326" y="258762"/>
            <a:ext cx="3262028" cy="1263651"/>
          </a:xfrm>
          <a:prstGeom prst="rect">
            <a:avLst/>
          </a:prstGeom>
        </p:spPr>
        <p:txBody>
          <a:bodyPr anchor="t" rtlCol="false" tIns="0" lIns="0" bIns="0" rIns="0">
            <a:spAutoFit/>
          </a:bodyPr>
          <a:lstStyle/>
          <a:p>
            <a:pPr>
              <a:lnSpc>
                <a:spcPts val="9099"/>
              </a:lnSpc>
            </a:pPr>
            <a:r>
              <a:rPr lang="en-US" sz="6499" u="sng">
                <a:solidFill>
                  <a:srgbClr val="24252D"/>
                </a:solidFill>
                <a:latin typeface="Song Myung"/>
              </a:rPr>
              <a:t>Agenda</a:t>
            </a:r>
          </a:p>
        </p:txBody>
      </p:sp>
      <p:sp>
        <p:nvSpPr>
          <p:cNvPr name="TextBox 8" id="8"/>
          <p:cNvSpPr txBox="true"/>
          <p:nvPr/>
        </p:nvSpPr>
        <p:spPr>
          <a:xfrm rot="0">
            <a:off x="5610090" y="3080291"/>
            <a:ext cx="7067819" cy="5007521"/>
          </a:xfrm>
          <a:prstGeom prst="rect">
            <a:avLst/>
          </a:prstGeom>
        </p:spPr>
        <p:txBody>
          <a:bodyPr anchor="t" rtlCol="false" tIns="0" lIns="0" bIns="0" rIns="0">
            <a:spAutoFit/>
          </a:bodyPr>
          <a:lstStyle/>
          <a:p>
            <a:pPr marL="791306" indent="-395653" lvl="1">
              <a:lnSpc>
                <a:spcPts val="6743"/>
              </a:lnSpc>
              <a:buFont typeface="Arial"/>
              <a:buChar char="•"/>
            </a:pPr>
            <a:r>
              <a:rPr lang="en-US" sz="3665">
                <a:solidFill>
                  <a:srgbClr val="24252D"/>
                </a:solidFill>
                <a:latin typeface="Canva Sans Bold"/>
              </a:rPr>
              <a:t>Data Exploration </a:t>
            </a:r>
          </a:p>
          <a:p>
            <a:pPr marL="791306" indent="-395653" lvl="1">
              <a:lnSpc>
                <a:spcPts val="6743"/>
              </a:lnSpc>
              <a:buFont typeface="Arial"/>
              <a:buChar char="•"/>
            </a:pPr>
            <a:r>
              <a:rPr lang="en-US" sz="3665">
                <a:solidFill>
                  <a:srgbClr val="24252D"/>
                </a:solidFill>
                <a:latin typeface="Canva Sans Bold"/>
              </a:rPr>
              <a:t>Data insights </a:t>
            </a:r>
          </a:p>
          <a:p>
            <a:pPr marL="791306" indent="-395653" lvl="1">
              <a:lnSpc>
                <a:spcPts val="6743"/>
              </a:lnSpc>
              <a:buFont typeface="Arial"/>
              <a:buChar char="•"/>
            </a:pPr>
            <a:r>
              <a:rPr lang="en-US" sz="3665">
                <a:solidFill>
                  <a:srgbClr val="24252D"/>
                </a:solidFill>
                <a:latin typeface="Canva Sans Bold"/>
              </a:rPr>
              <a:t>Data Cleaning</a:t>
            </a:r>
          </a:p>
          <a:p>
            <a:pPr marL="791306" indent="-395653" lvl="1">
              <a:lnSpc>
                <a:spcPts val="6743"/>
              </a:lnSpc>
              <a:buFont typeface="Arial"/>
              <a:buChar char="•"/>
            </a:pPr>
            <a:r>
              <a:rPr lang="en-US" sz="3665">
                <a:solidFill>
                  <a:srgbClr val="24252D"/>
                </a:solidFill>
                <a:latin typeface="Canva Sans Bold"/>
              </a:rPr>
              <a:t>Exploratory Data Analysis</a:t>
            </a:r>
          </a:p>
          <a:p>
            <a:pPr marL="791306" indent="-395653" lvl="1">
              <a:lnSpc>
                <a:spcPts val="6743"/>
              </a:lnSpc>
              <a:buFont typeface="Arial"/>
              <a:buChar char="•"/>
            </a:pPr>
            <a:r>
              <a:rPr lang="en-US" sz="3665">
                <a:solidFill>
                  <a:srgbClr val="24252D"/>
                </a:solidFill>
                <a:latin typeface="Canva Sans Bold"/>
              </a:rPr>
              <a:t>Model Building</a:t>
            </a:r>
          </a:p>
          <a:p>
            <a:pPr marL="791306" indent="-395653" lvl="1">
              <a:lnSpc>
                <a:spcPts val="6743"/>
              </a:lnSpc>
              <a:buFont typeface="Arial"/>
              <a:buChar char="•"/>
            </a:pPr>
            <a:r>
              <a:rPr lang="en-US" sz="3665">
                <a:solidFill>
                  <a:srgbClr val="24252D"/>
                </a:solidFill>
                <a:latin typeface="Canva Sans Bold"/>
              </a:rPr>
              <a:t>Deployment of ML Model</a:t>
            </a:r>
          </a:p>
        </p:txBody>
      </p:sp>
      <p:sp>
        <p:nvSpPr>
          <p:cNvPr name="AutoShape 9" id="9"/>
          <p:cNvSpPr/>
          <p:nvPr/>
        </p:nvSpPr>
        <p:spPr>
          <a:xfrm rot="-4463">
            <a:off x="3616708" y="1946822"/>
            <a:ext cx="14671298"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591567"/>
            <a:chOff x="0" y="0"/>
            <a:chExt cx="4816593" cy="419178"/>
          </a:xfrm>
        </p:grpSpPr>
        <p:sp>
          <p:nvSpPr>
            <p:cNvPr name="Freeform 3" id="3"/>
            <p:cNvSpPr/>
            <p:nvPr/>
          </p:nvSpPr>
          <p:spPr>
            <a:xfrm>
              <a:off x="0" y="0"/>
              <a:ext cx="4816592" cy="419178"/>
            </a:xfrm>
            <a:custGeom>
              <a:avLst/>
              <a:gdLst/>
              <a:ahLst/>
              <a:cxnLst/>
              <a:rect r="r" b="b" t="t" l="l"/>
              <a:pathLst>
                <a:path h="419178" w="4816592">
                  <a:moveTo>
                    <a:pt x="0" y="0"/>
                  </a:moveTo>
                  <a:lnTo>
                    <a:pt x="4816592" y="0"/>
                  </a:lnTo>
                  <a:lnTo>
                    <a:pt x="4816592" y="419178"/>
                  </a:lnTo>
                  <a:lnTo>
                    <a:pt x="0" y="419178"/>
                  </a:lnTo>
                  <a:close/>
                </a:path>
              </a:pathLst>
            </a:custGeom>
            <a:solidFill>
              <a:srgbClr val="FF5639"/>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360280">
            <a:off x="3398798" y="805308"/>
            <a:ext cx="1648827" cy="0"/>
          </a:xfrm>
          <a:prstGeom prst="line">
            <a:avLst/>
          </a:prstGeom>
          <a:ln cap="flat" w="38100">
            <a:solidFill>
              <a:srgbClr val="000000"/>
            </a:solidFill>
            <a:prstDash val="solid"/>
            <a:headEnd type="none" len="sm" w="sm"/>
            <a:tailEnd type="none" len="sm" w="sm"/>
          </a:ln>
        </p:spPr>
      </p:sp>
      <p:sp>
        <p:nvSpPr>
          <p:cNvPr name="AutoShape 6" id="6"/>
          <p:cNvSpPr/>
          <p:nvPr/>
        </p:nvSpPr>
        <p:spPr>
          <a:xfrm rot="3580">
            <a:off x="-25" y="1601092"/>
            <a:ext cx="18288010" cy="0"/>
          </a:xfrm>
          <a:prstGeom prst="line">
            <a:avLst/>
          </a:prstGeom>
          <a:ln cap="flat" w="38100">
            <a:solidFill>
              <a:srgbClr val="000000"/>
            </a:solidFill>
            <a:prstDash val="solid"/>
            <a:headEnd type="none" len="sm" w="sm"/>
            <a:tailEnd type="none" len="sm" w="sm"/>
          </a:ln>
        </p:spPr>
      </p:sp>
      <p:sp>
        <p:nvSpPr>
          <p:cNvPr name="AutoShape 7" id="7"/>
          <p:cNvSpPr/>
          <p:nvPr/>
        </p:nvSpPr>
        <p:spPr>
          <a:xfrm rot="0">
            <a:off x="10200529" y="776733"/>
            <a:ext cx="8087471" cy="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380808" y="378805"/>
            <a:ext cx="3575703" cy="649895"/>
            <a:chOff x="0" y="0"/>
            <a:chExt cx="4767604" cy="866527"/>
          </a:xfrm>
        </p:grpSpPr>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0"/>
              <a:ext cx="902632" cy="866527"/>
            </a:xfrm>
            <a:prstGeom prst="rect">
              <a:avLst/>
            </a:prstGeom>
          </p:spPr>
        </p:pic>
        <p:sp>
          <p:nvSpPr>
            <p:cNvPr name="TextBox 10" id="10"/>
            <p:cNvSpPr txBox="true"/>
            <p:nvPr/>
          </p:nvSpPr>
          <p:spPr>
            <a:xfrm rot="0">
              <a:off x="1188387" y="38699"/>
              <a:ext cx="3579217" cy="827828"/>
            </a:xfrm>
            <a:prstGeom prst="rect">
              <a:avLst/>
            </a:prstGeom>
          </p:spPr>
          <p:txBody>
            <a:bodyPr anchor="t" rtlCol="false" tIns="0" lIns="0" bIns="0" rIns="0">
              <a:spAutoFit/>
            </a:bodyPr>
            <a:lstStyle/>
            <a:p>
              <a:pPr algn="ctr">
                <a:lnSpc>
                  <a:spcPts val="4759"/>
                </a:lnSpc>
              </a:pPr>
              <a:r>
                <a:rPr lang="en-US" sz="3399">
                  <a:solidFill>
                    <a:srgbClr val="FFFFFF"/>
                  </a:solidFill>
                  <a:latin typeface="Song Myung"/>
                </a:rPr>
                <a:t>Skill Academy</a:t>
              </a:r>
            </a:p>
          </p:txBody>
        </p:sp>
      </p:grpSp>
      <p:pic>
        <p:nvPicPr>
          <p:cNvPr name="Picture 11" id="11"/>
          <p:cNvPicPr>
            <a:picLocks noChangeAspect="true"/>
          </p:cNvPicPr>
          <p:nvPr/>
        </p:nvPicPr>
        <p:blipFill>
          <a:blip r:embed="rId4"/>
          <a:srcRect l="0" t="22051" r="24903" b="23400"/>
          <a:stretch>
            <a:fillRect/>
          </a:stretch>
        </p:blipFill>
        <p:spPr>
          <a:xfrm flipH="false" flipV="false" rot="0">
            <a:off x="1900301" y="1960540"/>
            <a:ext cx="13582866" cy="5258088"/>
          </a:xfrm>
          <a:prstGeom prst="rect">
            <a:avLst/>
          </a:prstGeom>
        </p:spPr>
      </p:pic>
      <p:sp>
        <p:nvSpPr>
          <p:cNvPr name="TextBox 12" id="12"/>
          <p:cNvSpPr txBox="true"/>
          <p:nvPr/>
        </p:nvSpPr>
        <p:spPr>
          <a:xfrm rot="0">
            <a:off x="4535443" y="197297"/>
            <a:ext cx="5665086" cy="977899"/>
          </a:xfrm>
          <a:prstGeom prst="rect">
            <a:avLst/>
          </a:prstGeom>
        </p:spPr>
        <p:txBody>
          <a:bodyPr anchor="t" rtlCol="false" tIns="0" lIns="0" bIns="0" rIns="0">
            <a:spAutoFit/>
          </a:bodyPr>
          <a:lstStyle/>
          <a:p>
            <a:pPr algn="ctr">
              <a:lnSpc>
                <a:spcPts val="7000"/>
              </a:lnSpc>
            </a:pPr>
            <a:r>
              <a:rPr lang="en-US" sz="5000">
                <a:solidFill>
                  <a:srgbClr val="000000"/>
                </a:solidFill>
                <a:latin typeface="Song Myung"/>
              </a:rPr>
              <a:t>Data Exploration</a:t>
            </a:r>
          </a:p>
        </p:txBody>
      </p:sp>
      <p:sp>
        <p:nvSpPr>
          <p:cNvPr name="TextBox 13" id="13"/>
          <p:cNvSpPr txBox="true"/>
          <p:nvPr/>
        </p:nvSpPr>
        <p:spPr>
          <a:xfrm rot="0">
            <a:off x="1334837" y="7466278"/>
            <a:ext cx="15924463" cy="2033905"/>
          </a:xfrm>
          <a:prstGeom prst="rect">
            <a:avLst/>
          </a:prstGeom>
        </p:spPr>
        <p:txBody>
          <a:bodyPr anchor="t" rtlCol="false" tIns="0" lIns="0" bIns="0" rIns="0">
            <a:spAutoFit/>
          </a:bodyPr>
          <a:lstStyle/>
          <a:p>
            <a:pPr>
              <a:lnSpc>
                <a:spcPts val="3919"/>
              </a:lnSpc>
            </a:pPr>
            <a:r>
              <a:rPr lang="en-US" sz="2799">
                <a:solidFill>
                  <a:srgbClr val="24252D"/>
                </a:solidFill>
                <a:latin typeface="Song Myung"/>
              </a:rPr>
              <a:t>The Car Details dataset contains previous selling prices of cars, which includes various parameters such as kilometers driven, year of manufacture, fuel type, type of owner, seller type, and transmission. We will be using advanced statistical and machine learning techniques to analyze the data and build a robust model that can accurately predict the selling price of a car.</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591567"/>
            <a:chOff x="0" y="0"/>
            <a:chExt cx="4816593" cy="419178"/>
          </a:xfrm>
        </p:grpSpPr>
        <p:sp>
          <p:nvSpPr>
            <p:cNvPr name="Freeform 3" id="3"/>
            <p:cNvSpPr/>
            <p:nvPr/>
          </p:nvSpPr>
          <p:spPr>
            <a:xfrm>
              <a:off x="0" y="0"/>
              <a:ext cx="4816592" cy="419178"/>
            </a:xfrm>
            <a:custGeom>
              <a:avLst/>
              <a:gdLst/>
              <a:ahLst/>
              <a:cxnLst/>
              <a:rect r="r" b="b" t="t" l="l"/>
              <a:pathLst>
                <a:path h="419178" w="4816592">
                  <a:moveTo>
                    <a:pt x="0" y="0"/>
                  </a:moveTo>
                  <a:lnTo>
                    <a:pt x="4816592" y="0"/>
                  </a:lnTo>
                  <a:lnTo>
                    <a:pt x="4816592" y="419178"/>
                  </a:lnTo>
                  <a:lnTo>
                    <a:pt x="0" y="419178"/>
                  </a:lnTo>
                  <a:close/>
                </a:path>
              </a:pathLst>
            </a:custGeom>
            <a:solidFill>
              <a:srgbClr val="FF5639"/>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360280">
            <a:off x="3398798" y="805308"/>
            <a:ext cx="1648827" cy="0"/>
          </a:xfrm>
          <a:prstGeom prst="line">
            <a:avLst/>
          </a:prstGeom>
          <a:ln cap="flat" w="38100">
            <a:solidFill>
              <a:srgbClr val="000000"/>
            </a:solidFill>
            <a:prstDash val="solid"/>
            <a:headEnd type="none" len="sm" w="sm"/>
            <a:tailEnd type="none" len="sm" w="sm"/>
          </a:ln>
        </p:spPr>
      </p:sp>
      <p:sp>
        <p:nvSpPr>
          <p:cNvPr name="AutoShape 6" id="6"/>
          <p:cNvSpPr/>
          <p:nvPr/>
        </p:nvSpPr>
        <p:spPr>
          <a:xfrm rot="3580">
            <a:off x="-25" y="1601092"/>
            <a:ext cx="18288010" cy="0"/>
          </a:xfrm>
          <a:prstGeom prst="line">
            <a:avLst/>
          </a:prstGeom>
          <a:ln cap="flat" w="38100">
            <a:solidFill>
              <a:srgbClr val="000000"/>
            </a:solidFill>
            <a:prstDash val="solid"/>
            <a:headEnd type="none" len="sm" w="sm"/>
            <a:tailEnd type="none" len="sm" w="sm"/>
          </a:ln>
        </p:spPr>
      </p:sp>
      <p:sp>
        <p:nvSpPr>
          <p:cNvPr name="AutoShape 7" id="7"/>
          <p:cNvSpPr/>
          <p:nvPr/>
        </p:nvSpPr>
        <p:spPr>
          <a:xfrm rot="0">
            <a:off x="10200529" y="776733"/>
            <a:ext cx="8087471" cy="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380808" y="378805"/>
            <a:ext cx="3575703" cy="649895"/>
            <a:chOff x="0" y="0"/>
            <a:chExt cx="4767604" cy="866527"/>
          </a:xfrm>
        </p:grpSpPr>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0"/>
              <a:ext cx="902632" cy="866527"/>
            </a:xfrm>
            <a:prstGeom prst="rect">
              <a:avLst/>
            </a:prstGeom>
          </p:spPr>
        </p:pic>
        <p:sp>
          <p:nvSpPr>
            <p:cNvPr name="TextBox 10" id="10"/>
            <p:cNvSpPr txBox="true"/>
            <p:nvPr/>
          </p:nvSpPr>
          <p:spPr>
            <a:xfrm rot="0">
              <a:off x="1188387" y="38699"/>
              <a:ext cx="3579217" cy="827828"/>
            </a:xfrm>
            <a:prstGeom prst="rect">
              <a:avLst/>
            </a:prstGeom>
          </p:spPr>
          <p:txBody>
            <a:bodyPr anchor="t" rtlCol="false" tIns="0" lIns="0" bIns="0" rIns="0">
              <a:spAutoFit/>
            </a:bodyPr>
            <a:lstStyle/>
            <a:p>
              <a:pPr algn="ctr">
                <a:lnSpc>
                  <a:spcPts val="4759"/>
                </a:lnSpc>
              </a:pPr>
              <a:r>
                <a:rPr lang="en-US" sz="3399">
                  <a:solidFill>
                    <a:srgbClr val="FFFFFF"/>
                  </a:solidFill>
                  <a:latin typeface="Song Myung"/>
                </a:rPr>
                <a:t>Skill Academy</a:t>
              </a:r>
            </a:p>
          </p:txBody>
        </p:sp>
      </p:grpSp>
      <p:pic>
        <p:nvPicPr>
          <p:cNvPr name="Picture 11" id="11"/>
          <p:cNvPicPr>
            <a:picLocks noChangeAspect="true"/>
          </p:cNvPicPr>
          <p:nvPr/>
        </p:nvPicPr>
        <p:blipFill>
          <a:blip r:embed="rId4"/>
          <a:srcRect l="0" t="30640" r="84936" b="51910"/>
          <a:stretch>
            <a:fillRect/>
          </a:stretch>
        </p:blipFill>
        <p:spPr>
          <a:xfrm flipH="false" flipV="false" rot="0">
            <a:off x="5087942" y="2045243"/>
            <a:ext cx="3521984" cy="2174241"/>
          </a:xfrm>
          <a:prstGeom prst="rect">
            <a:avLst/>
          </a:prstGeom>
        </p:spPr>
      </p:pic>
      <p:pic>
        <p:nvPicPr>
          <p:cNvPr name="Picture 12" id="12"/>
          <p:cNvPicPr>
            <a:picLocks noChangeAspect="true"/>
          </p:cNvPicPr>
          <p:nvPr/>
        </p:nvPicPr>
        <p:blipFill>
          <a:blip r:embed="rId5"/>
          <a:srcRect l="0" t="30167" r="80541" b="59892"/>
          <a:stretch>
            <a:fillRect/>
          </a:stretch>
        </p:blipFill>
        <p:spPr>
          <a:xfrm flipH="false" flipV="false" rot="0">
            <a:off x="10541334" y="4676684"/>
            <a:ext cx="5026643" cy="1368578"/>
          </a:xfrm>
          <a:prstGeom prst="rect">
            <a:avLst/>
          </a:prstGeom>
        </p:spPr>
      </p:pic>
      <p:pic>
        <p:nvPicPr>
          <p:cNvPr name="Picture 13" id="13"/>
          <p:cNvPicPr>
            <a:picLocks noChangeAspect="true"/>
          </p:cNvPicPr>
          <p:nvPr/>
        </p:nvPicPr>
        <p:blipFill>
          <a:blip r:embed="rId6"/>
          <a:srcRect l="0" t="30455" r="79039" b="56869"/>
          <a:stretch>
            <a:fillRect/>
          </a:stretch>
        </p:blipFill>
        <p:spPr>
          <a:xfrm flipH="false" flipV="false" rot="0">
            <a:off x="5069915" y="4676684"/>
            <a:ext cx="4596142" cy="1481253"/>
          </a:xfrm>
          <a:prstGeom prst="rect">
            <a:avLst/>
          </a:prstGeom>
        </p:spPr>
      </p:pic>
      <p:pic>
        <p:nvPicPr>
          <p:cNvPr name="Picture 14" id="14"/>
          <p:cNvPicPr>
            <a:picLocks noChangeAspect="true"/>
          </p:cNvPicPr>
          <p:nvPr/>
        </p:nvPicPr>
        <p:blipFill>
          <a:blip r:embed="rId7"/>
          <a:srcRect l="0" t="29079" r="80510" b="22030"/>
          <a:stretch>
            <a:fillRect/>
          </a:stretch>
        </p:blipFill>
        <p:spPr>
          <a:xfrm flipH="false" flipV="false" rot="0">
            <a:off x="512231" y="2045243"/>
            <a:ext cx="3682407" cy="4923013"/>
          </a:xfrm>
          <a:prstGeom prst="rect">
            <a:avLst/>
          </a:prstGeom>
        </p:spPr>
      </p:pic>
      <p:pic>
        <p:nvPicPr>
          <p:cNvPr name="Picture 15" id="15"/>
          <p:cNvPicPr>
            <a:picLocks noChangeAspect="true"/>
          </p:cNvPicPr>
          <p:nvPr/>
        </p:nvPicPr>
        <p:blipFill>
          <a:blip r:embed="rId8"/>
          <a:srcRect l="0" t="30638" r="76549" b="52207"/>
          <a:stretch>
            <a:fillRect/>
          </a:stretch>
        </p:blipFill>
        <p:spPr>
          <a:xfrm flipH="false" flipV="false" rot="0">
            <a:off x="10541334" y="2045243"/>
            <a:ext cx="5168916" cy="2015070"/>
          </a:xfrm>
          <a:prstGeom prst="rect">
            <a:avLst/>
          </a:prstGeom>
        </p:spPr>
      </p:pic>
      <p:sp>
        <p:nvSpPr>
          <p:cNvPr name="TextBox 16" id="16"/>
          <p:cNvSpPr txBox="true"/>
          <p:nvPr/>
        </p:nvSpPr>
        <p:spPr>
          <a:xfrm rot="0">
            <a:off x="4535443" y="197297"/>
            <a:ext cx="5665086" cy="977899"/>
          </a:xfrm>
          <a:prstGeom prst="rect">
            <a:avLst/>
          </a:prstGeom>
        </p:spPr>
        <p:txBody>
          <a:bodyPr anchor="t" rtlCol="false" tIns="0" lIns="0" bIns="0" rIns="0">
            <a:spAutoFit/>
          </a:bodyPr>
          <a:lstStyle/>
          <a:p>
            <a:pPr algn="ctr">
              <a:lnSpc>
                <a:spcPts val="7000"/>
              </a:lnSpc>
            </a:pPr>
            <a:r>
              <a:rPr lang="en-US" sz="5000">
                <a:solidFill>
                  <a:srgbClr val="000000"/>
                </a:solidFill>
                <a:latin typeface="Song Myung"/>
              </a:rPr>
              <a:t>Data Insights</a:t>
            </a:r>
          </a:p>
        </p:txBody>
      </p:sp>
      <p:sp>
        <p:nvSpPr>
          <p:cNvPr name="TextBox 17" id="17"/>
          <p:cNvSpPr txBox="true"/>
          <p:nvPr/>
        </p:nvSpPr>
        <p:spPr>
          <a:xfrm rot="0">
            <a:off x="1334837" y="7406405"/>
            <a:ext cx="15924463" cy="2529205"/>
          </a:xfrm>
          <a:prstGeom prst="rect">
            <a:avLst/>
          </a:prstGeom>
        </p:spPr>
        <p:txBody>
          <a:bodyPr anchor="t" rtlCol="false" tIns="0" lIns="0" bIns="0" rIns="0">
            <a:spAutoFit/>
          </a:bodyPr>
          <a:lstStyle/>
          <a:p>
            <a:pPr>
              <a:lnSpc>
                <a:spcPts val="3919"/>
              </a:lnSpc>
            </a:pPr>
            <a:r>
              <a:rPr lang="en-US" sz="2799">
                <a:solidFill>
                  <a:srgbClr val="24252D"/>
                </a:solidFill>
                <a:latin typeface="Song Myung"/>
              </a:rPr>
              <a:t> Our findings showed that automatic cars are priced higher than manual ones. Additionally, cars sold by dealers tend to have a higher price than those sold by individual sellers. The majority of the cars in the dataset were either petrol or diesel-powered. We also discovered that cars with lower kilometers driven and newer cars tend to have a higher price. Lastly, we found that test-drive cars have a slightly higher value compared to others.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591567"/>
            <a:chOff x="0" y="0"/>
            <a:chExt cx="4816593" cy="419178"/>
          </a:xfrm>
        </p:grpSpPr>
        <p:sp>
          <p:nvSpPr>
            <p:cNvPr name="Freeform 3" id="3"/>
            <p:cNvSpPr/>
            <p:nvPr/>
          </p:nvSpPr>
          <p:spPr>
            <a:xfrm>
              <a:off x="0" y="0"/>
              <a:ext cx="4816592" cy="419178"/>
            </a:xfrm>
            <a:custGeom>
              <a:avLst/>
              <a:gdLst/>
              <a:ahLst/>
              <a:cxnLst/>
              <a:rect r="r" b="b" t="t" l="l"/>
              <a:pathLst>
                <a:path h="419178" w="4816592">
                  <a:moveTo>
                    <a:pt x="0" y="0"/>
                  </a:moveTo>
                  <a:lnTo>
                    <a:pt x="4816592" y="0"/>
                  </a:lnTo>
                  <a:lnTo>
                    <a:pt x="4816592" y="419178"/>
                  </a:lnTo>
                  <a:lnTo>
                    <a:pt x="0" y="419178"/>
                  </a:lnTo>
                  <a:close/>
                </a:path>
              </a:pathLst>
            </a:custGeom>
            <a:solidFill>
              <a:srgbClr val="FF5639"/>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360280">
            <a:off x="3398798" y="805308"/>
            <a:ext cx="1648827" cy="0"/>
          </a:xfrm>
          <a:prstGeom prst="line">
            <a:avLst/>
          </a:prstGeom>
          <a:ln cap="flat" w="38100">
            <a:solidFill>
              <a:srgbClr val="000000"/>
            </a:solidFill>
            <a:prstDash val="solid"/>
            <a:headEnd type="none" len="sm" w="sm"/>
            <a:tailEnd type="none" len="sm" w="sm"/>
          </a:ln>
        </p:spPr>
      </p:sp>
      <p:sp>
        <p:nvSpPr>
          <p:cNvPr name="AutoShape 6" id="6"/>
          <p:cNvSpPr/>
          <p:nvPr/>
        </p:nvSpPr>
        <p:spPr>
          <a:xfrm rot="3580">
            <a:off x="-25" y="1601092"/>
            <a:ext cx="18288010" cy="0"/>
          </a:xfrm>
          <a:prstGeom prst="line">
            <a:avLst/>
          </a:prstGeom>
          <a:ln cap="flat" w="38100">
            <a:solidFill>
              <a:srgbClr val="000000"/>
            </a:solidFill>
            <a:prstDash val="solid"/>
            <a:headEnd type="none" len="sm" w="sm"/>
            <a:tailEnd type="none" len="sm" w="sm"/>
          </a:ln>
        </p:spPr>
      </p:sp>
      <p:sp>
        <p:nvSpPr>
          <p:cNvPr name="AutoShape 7" id="7"/>
          <p:cNvSpPr/>
          <p:nvPr/>
        </p:nvSpPr>
        <p:spPr>
          <a:xfrm rot="0">
            <a:off x="10200529" y="776733"/>
            <a:ext cx="8087471" cy="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380808" y="378805"/>
            <a:ext cx="3575703" cy="649895"/>
            <a:chOff x="0" y="0"/>
            <a:chExt cx="4767604" cy="866527"/>
          </a:xfrm>
        </p:grpSpPr>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0"/>
              <a:ext cx="902632" cy="866527"/>
            </a:xfrm>
            <a:prstGeom prst="rect">
              <a:avLst/>
            </a:prstGeom>
          </p:spPr>
        </p:pic>
        <p:sp>
          <p:nvSpPr>
            <p:cNvPr name="TextBox 10" id="10"/>
            <p:cNvSpPr txBox="true"/>
            <p:nvPr/>
          </p:nvSpPr>
          <p:spPr>
            <a:xfrm rot="0">
              <a:off x="1188387" y="38699"/>
              <a:ext cx="3579217" cy="827828"/>
            </a:xfrm>
            <a:prstGeom prst="rect">
              <a:avLst/>
            </a:prstGeom>
          </p:spPr>
          <p:txBody>
            <a:bodyPr anchor="t" rtlCol="false" tIns="0" lIns="0" bIns="0" rIns="0">
              <a:spAutoFit/>
            </a:bodyPr>
            <a:lstStyle/>
            <a:p>
              <a:pPr algn="ctr">
                <a:lnSpc>
                  <a:spcPts val="4759"/>
                </a:lnSpc>
              </a:pPr>
              <a:r>
                <a:rPr lang="en-US" sz="3399">
                  <a:solidFill>
                    <a:srgbClr val="FFFFFF"/>
                  </a:solidFill>
                  <a:latin typeface="Song Myung"/>
                </a:rPr>
                <a:t>Skill Academy</a:t>
              </a:r>
            </a:p>
          </p:txBody>
        </p:sp>
      </p:grpSp>
      <p:pic>
        <p:nvPicPr>
          <p:cNvPr name="Picture 11" id="11"/>
          <p:cNvPicPr>
            <a:picLocks noChangeAspect="true"/>
          </p:cNvPicPr>
          <p:nvPr/>
        </p:nvPicPr>
        <p:blipFill>
          <a:blip r:embed="rId4"/>
          <a:srcRect l="25594" t="31723" r="60817" b="32797"/>
          <a:stretch>
            <a:fillRect/>
          </a:stretch>
        </p:blipFill>
        <p:spPr>
          <a:xfrm flipH="false" flipV="false" rot="0">
            <a:off x="15847126" y="3762982"/>
            <a:ext cx="2221166" cy="3090872"/>
          </a:xfrm>
          <a:prstGeom prst="rect">
            <a:avLst/>
          </a:prstGeom>
        </p:spPr>
      </p:pic>
      <p:pic>
        <p:nvPicPr>
          <p:cNvPr name="Picture 12" id="12"/>
          <p:cNvPicPr>
            <a:picLocks noChangeAspect="true"/>
          </p:cNvPicPr>
          <p:nvPr/>
        </p:nvPicPr>
        <p:blipFill>
          <a:blip r:embed="rId5"/>
          <a:srcRect l="25594" t="37010" r="58468" b="27138"/>
          <a:stretch>
            <a:fillRect/>
          </a:stretch>
        </p:blipFill>
        <p:spPr>
          <a:xfrm flipH="false" flipV="false" rot="0">
            <a:off x="13499974" y="3762982"/>
            <a:ext cx="2202237" cy="2640345"/>
          </a:xfrm>
          <a:prstGeom prst="rect">
            <a:avLst/>
          </a:prstGeom>
        </p:spPr>
      </p:pic>
      <p:grpSp>
        <p:nvGrpSpPr>
          <p:cNvPr name="Group 13" id="13"/>
          <p:cNvGrpSpPr/>
          <p:nvPr/>
        </p:nvGrpSpPr>
        <p:grpSpPr>
          <a:xfrm rot="0">
            <a:off x="335651" y="1767704"/>
            <a:ext cx="7241721" cy="2505650"/>
            <a:chOff x="0" y="0"/>
            <a:chExt cx="9655627" cy="3340867"/>
          </a:xfrm>
        </p:grpSpPr>
        <p:pic>
          <p:nvPicPr>
            <p:cNvPr name="Picture 14" id="14"/>
            <p:cNvPicPr>
              <a:picLocks noChangeAspect="true"/>
            </p:cNvPicPr>
            <p:nvPr/>
          </p:nvPicPr>
          <p:blipFill>
            <a:blip r:embed="rId6"/>
            <a:srcRect l="26299" t="26876" r="16671" b="57049"/>
            <a:stretch>
              <a:fillRect/>
            </a:stretch>
          </p:blipFill>
          <p:spPr>
            <a:xfrm flipH="false" flipV="false" rot="0">
              <a:off x="0" y="0"/>
              <a:ext cx="9655627" cy="1450385"/>
            </a:xfrm>
            <a:prstGeom prst="rect">
              <a:avLst/>
            </a:prstGeom>
          </p:spPr>
        </p:pic>
        <p:pic>
          <p:nvPicPr>
            <p:cNvPr name="Picture 15" id="15"/>
            <p:cNvPicPr>
              <a:picLocks noChangeAspect="true"/>
            </p:cNvPicPr>
            <p:nvPr/>
          </p:nvPicPr>
          <p:blipFill>
            <a:blip r:embed="rId7"/>
            <a:srcRect l="26534" t="50000" r="16437" b="28198"/>
            <a:stretch>
              <a:fillRect/>
            </a:stretch>
          </p:blipFill>
          <p:spPr>
            <a:xfrm flipH="false" flipV="false" rot="0">
              <a:off x="0" y="1373642"/>
              <a:ext cx="9655627" cy="1967224"/>
            </a:xfrm>
            <a:prstGeom prst="rect">
              <a:avLst/>
            </a:prstGeom>
          </p:spPr>
        </p:pic>
      </p:grpSp>
      <p:pic>
        <p:nvPicPr>
          <p:cNvPr name="Picture 16" id="16"/>
          <p:cNvPicPr>
            <a:picLocks noChangeAspect="true"/>
          </p:cNvPicPr>
          <p:nvPr/>
        </p:nvPicPr>
        <p:blipFill>
          <a:blip r:embed="rId8"/>
          <a:srcRect l="26133" t="26876" r="16817" b="36129"/>
          <a:stretch>
            <a:fillRect/>
          </a:stretch>
        </p:blipFill>
        <p:spPr>
          <a:xfrm flipH="false" flipV="false" rot="0">
            <a:off x="380808" y="4542182"/>
            <a:ext cx="7244294" cy="2503572"/>
          </a:xfrm>
          <a:prstGeom prst="rect">
            <a:avLst/>
          </a:prstGeom>
        </p:spPr>
      </p:pic>
      <p:pic>
        <p:nvPicPr>
          <p:cNvPr name="Picture 17" id="17"/>
          <p:cNvPicPr>
            <a:picLocks noChangeAspect="true"/>
          </p:cNvPicPr>
          <p:nvPr/>
        </p:nvPicPr>
        <p:blipFill>
          <a:blip r:embed="rId9"/>
          <a:srcRect l="6340" t="32604" r="9835" b="40975"/>
          <a:stretch>
            <a:fillRect/>
          </a:stretch>
        </p:blipFill>
        <p:spPr>
          <a:xfrm flipH="false" flipV="false" rot="0">
            <a:off x="7577372" y="1784533"/>
            <a:ext cx="10644363" cy="1787949"/>
          </a:xfrm>
          <a:prstGeom prst="rect">
            <a:avLst/>
          </a:prstGeom>
        </p:spPr>
      </p:pic>
      <p:pic>
        <p:nvPicPr>
          <p:cNvPr name="Picture 18" id="18"/>
          <p:cNvPicPr>
            <a:picLocks noChangeAspect="true"/>
          </p:cNvPicPr>
          <p:nvPr/>
        </p:nvPicPr>
        <p:blipFill>
          <a:blip r:embed="rId10"/>
          <a:srcRect l="6340" t="28238" r="46728" b="33576"/>
          <a:stretch>
            <a:fillRect/>
          </a:stretch>
        </p:blipFill>
        <p:spPr>
          <a:xfrm flipH="false" flipV="false" rot="0">
            <a:off x="7890398" y="3762982"/>
            <a:ext cx="5466702" cy="2370457"/>
          </a:xfrm>
          <a:prstGeom prst="rect">
            <a:avLst/>
          </a:prstGeom>
        </p:spPr>
      </p:pic>
      <p:sp>
        <p:nvSpPr>
          <p:cNvPr name="TextBox 19" id="19"/>
          <p:cNvSpPr txBox="true"/>
          <p:nvPr/>
        </p:nvSpPr>
        <p:spPr>
          <a:xfrm rot="0">
            <a:off x="4535443" y="197297"/>
            <a:ext cx="5665086" cy="977899"/>
          </a:xfrm>
          <a:prstGeom prst="rect">
            <a:avLst/>
          </a:prstGeom>
        </p:spPr>
        <p:txBody>
          <a:bodyPr anchor="t" rtlCol="false" tIns="0" lIns="0" bIns="0" rIns="0">
            <a:spAutoFit/>
          </a:bodyPr>
          <a:lstStyle/>
          <a:p>
            <a:pPr algn="ctr">
              <a:lnSpc>
                <a:spcPts val="7000"/>
              </a:lnSpc>
            </a:pPr>
            <a:r>
              <a:rPr lang="en-US" sz="5000">
                <a:solidFill>
                  <a:srgbClr val="000000"/>
                </a:solidFill>
                <a:latin typeface="Song Myung"/>
              </a:rPr>
              <a:t>Data Cleaning</a:t>
            </a:r>
          </a:p>
        </p:txBody>
      </p:sp>
      <p:sp>
        <p:nvSpPr>
          <p:cNvPr name="TextBox 20" id="20"/>
          <p:cNvSpPr txBox="true"/>
          <p:nvPr/>
        </p:nvSpPr>
        <p:spPr>
          <a:xfrm rot="0">
            <a:off x="1033246" y="7114557"/>
            <a:ext cx="16226054" cy="3024505"/>
          </a:xfrm>
          <a:prstGeom prst="rect">
            <a:avLst/>
          </a:prstGeom>
        </p:spPr>
        <p:txBody>
          <a:bodyPr anchor="t" rtlCol="false" tIns="0" lIns="0" bIns="0" rIns="0">
            <a:spAutoFit/>
          </a:bodyPr>
          <a:lstStyle/>
          <a:p>
            <a:pPr>
              <a:lnSpc>
                <a:spcPts val="3919"/>
              </a:lnSpc>
            </a:pPr>
            <a:r>
              <a:rPr lang="en-US" sz="2799">
                <a:solidFill>
                  <a:srgbClr val="24252D"/>
                </a:solidFill>
                <a:latin typeface="Song Myung"/>
              </a:rPr>
              <a:t>Our data was already in good shape with no missing values and appropriate data types, but we took the additional step of separating the brand name and car name into separate columns for better understanding. We also moved the target variable, the selling price, to the end of the dataset for clearer presentation. Finally, we clipped the outliers on the kilometers driven column to 220000 as 99% of the values were below this threshold. These final modifications will allow us to easily and effectively analyze the data in the following steps of the project.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591567"/>
            <a:chOff x="0" y="0"/>
            <a:chExt cx="4816593" cy="419178"/>
          </a:xfrm>
        </p:grpSpPr>
        <p:sp>
          <p:nvSpPr>
            <p:cNvPr name="Freeform 3" id="3"/>
            <p:cNvSpPr/>
            <p:nvPr/>
          </p:nvSpPr>
          <p:spPr>
            <a:xfrm>
              <a:off x="0" y="0"/>
              <a:ext cx="4816592" cy="419178"/>
            </a:xfrm>
            <a:custGeom>
              <a:avLst/>
              <a:gdLst/>
              <a:ahLst/>
              <a:cxnLst/>
              <a:rect r="r" b="b" t="t" l="l"/>
              <a:pathLst>
                <a:path h="419178" w="4816592">
                  <a:moveTo>
                    <a:pt x="0" y="0"/>
                  </a:moveTo>
                  <a:lnTo>
                    <a:pt x="4816592" y="0"/>
                  </a:lnTo>
                  <a:lnTo>
                    <a:pt x="4816592" y="419178"/>
                  </a:lnTo>
                  <a:lnTo>
                    <a:pt x="0" y="419178"/>
                  </a:lnTo>
                  <a:close/>
                </a:path>
              </a:pathLst>
            </a:custGeom>
            <a:solidFill>
              <a:srgbClr val="FF5639"/>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360280">
            <a:off x="3398798" y="805308"/>
            <a:ext cx="1648827" cy="0"/>
          </a:xfrm>
          <a:prstGeom prst="line">
            <a:avLst/>
          </a:prstGeom>
          <a:ln cap="flat" w="38100">
            <a:solidFill>
              <a:srgbClr val="000000"/>
            </a:solidFill>
            <a:prstDash val="solid"/>
            <a:headEnd type="none" len="sm" w="sm"/>
            <a:tailEnd type="none" len="sm" w="sm"/>
          </a:ln>
        </p:spPr>
      </p:sp>
      <p:sp>
        <p:nvSpPr>
          <p:cNvPr name="AutoShape 6" id="6"/>
          <p:cNvSpPr/>
          <p:nvPr/>
        </p:nvSpPr>
        <p:spPr>
          <a:xfrm rot="3580">
            <a:off x="-25" y="1601092"/>
            <a:ext cx="18288010" cy="0"/>
          </a:xfrm>
          <a:prstGeom prst="line">
            <a:avLst/>
          </a:prstGeom>
          <a:ln cap="flat" w="38100">
            <a:solidFill>
              <a:srgbClr val="000000"/>
            </a:solidFill>
            <a:prstDash val="solid"/>
            <a:headEnd type="none" len="sm" w="sm"/>
            <a:tailEnd type="none" len="sm" w="sm"/>
          </a:ln>
        </p:spPr>
      </p:sp>
      <p:sp>
        <p:nvSpPr>
          <p:cNvPr name="AutoShape 7" id="7"/>
          <p:cNvSpPr/>
          <p:nvPr/>
        </p:nvSpPr>
        <p:spPr>
          <a:xfrm rot="0">
            <a:off x="12079040" y="776733"/>
            <a:ext cx="6208960" cy="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380808" y="378805"/>
            <a:ext cx="3575703" cy="649895"/>
            <a:chOff x="0" y="0"/>
            <a:chExt cx="4767604" cy="866527"/>
          </a:xfrm>
        </p:grpSpPr>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0"/>
              <a:ext cx="902632" cy="866527"/>
            </a:xfrm>
            <a:prstGeom prst="rect">
              <a:avLst/>
            </a:prstGeom>
          </p:spPr>
        </p:pic>
        <p:sp>
          <p:nvSpPr>
            <p:cNvPr name="TextBox 10" id="10"/>
            <p:cNvSpPr txBox="true"/>
            <p:nvPr/>
          </p:nvSpPr>
          <p:spPr>
            <a:xfrm rot="0">
              <a:off x="1188387" y="38699"/>
              <a:ext cx="3579217" cy="827828"/>
            </a:xfrm>
            <a:prstGeom prst="rect">
              <a:avLst/>
            </a:prstGeom>
          </p:spPr>
          <p:txBody>
            <a:bodyPr anchor="t" rtlCol="false" tIns="0" lIns="0" bIns="0" rIns="0">
              <a:spAutoFit/>
            </a:bodyPr>
            <a:lstStyle/>
            <a:p>
              <a:pPr algn="ctr">
                <a:lnSpc>
                  <a:spcPts val="4759"/>
                </a:lnSpc>
              </a:pPr>
              <a:r>
                <a:rPr lang="en-US" sz="3399">
                  <a:solidFill>
                    <a:srgbClr val="FFFFFF"/>
                  </a:solidFill>
                  <a:latin typeface="Song Myung"/>
                </a:rPr>
                <a:t>Skill Academy</a:t>
              </a:r>
            </a:p>
          </p:txBody>
        </p:sp>
      </p:grpSp>
      <p:pic>
        <p:nvPicPr>
          <p:cNvPr name="Picture 11" id="11"/>
          <p:cNvPicPr>
            <a:picLocks noChangeAspect="true"/>
          </p:cNvPicPr>
          <p:nvPr/>
        </p:nvPicPr>
        <p:blipFill>
          <a:blip r:embed="rId4"/>
          <a:srcRect l="6574" t="22470" r="5870" b="19044"/>
          <a:stretch>
            <a:fillRect/>
          </a:stretch>
        </p:blipFill>
        <p:spPr>
          <a:xfrm flipH="false" flipV="false" rot="0">
            <a:off x="380808" y="2068037"/>
            <a:ext cx="11118014" cy="3957930"/>
          </a:xfrm>
          <a:prstGeom prst="rect">
            <a:avLst/>
          </a:prstGeom>
        </p:spPr>
      </p:pic>
      <p:pic>
        <p:nvPicPr>
          <p:cNvPr name="Picture 12" id="12"/>
          <p:cNvPicPr>
            <a:picLocks noChangeAspect="true"/>
          </p:cNvPicPr>
          <p:nvPr/>
        </p:nvPicPr>
        <p:blipFill>
          <a:blip r:embed="rId5"/>
          <a:srcRect l="8596" t="29236" r="48690" b="25853"/>
          <a:stretch>
            <a:fillRect/>
          </a:stretch>
        </p:blipFill>
        <p:spPr>
          <a:xfrm flipH="false" flipV="false" rot="0">
            <a:off x="11498823" y="2429767"/>
            <a:ext cx="6560129" cy="3675981"/>
          </a:xfrm>
          <a:prstGeom prst="rect">
            <a:avLst/>
          </a:prstGeom>
        </p:spPr>
      </p:pic>
      <p:sp>
        <p:nvSpPr>
          <p:cNvPr name="TextBox 13" id="13"/>
          <p:cNvSpPr txBox="true"/>
          <p:nvPr/>
        </p:nvSpPr>
        <p:spPr>
          <a:xfrm rot="0">
            <a:off x="4535443" y="197297"/>
            <a:ext cx="7543598" cy="977899"/>
          </a:xfrm>
          <a:prstGeom prst="rect">
            <a:avLst/>
          </a:prstGeom>
        </p:spPr>
        <p:txBody>
          <a:bodyPr anchor="t" rtlCol="false" tIns="0" lIns="0" bIns="0" rIns="0">
            <a:spAutoFit/>
          </a:bodyPr>
          <a:lstStyle/>
          <a:p>
            <a:pPr algn="ctr">
              <a:lnSpc>
                <a:spcPts val="7000"/>
              </a:lnSpc>
            </a:pPr>
            <a:r>
              <a:rPr lang="en-US" sz="5000">
                <a:solidFill>
                  <a:srgbClr val="000000"/>
                </a:solidFill>
                <a:latin typeface="Song Myung Bold"/>
              </a:rPr>
              <a:t>Exploratory Data Analysis</a:t>
            </a:r>
          </a:p>
        </p:txBody>
      </p:sp>
      <p:sp>
        <p:nvSpPr>
          <p:cNvPr name="TextBox 14" id="14"/>
          <p:cNvSpPr txBox="true"/>
          <p:nvPr/>
        </p:nvSpPr>
        <p:spPr>
          <a:xfrm rot="0">
            <a:off x="799652" y="6543898"/>
            <a:ext cx="16459648" cy="3024505"/>
          </a:xfrm>
          <a:prstGeom prst="rect">
            <a:avLst/>
          </a:prstGeom>
        </p:spPr>
        <p:txBody>
          <a:bodyPr anchor="t" rtlCol="false" tIns="0" lIns="0" bIns="0" rIns="0">
            <a:spAutoFit/>
          </a:bodyPr>
          <a:lstStyle/>
          <a:p>
            <a:pPr>
              <a:lnSpc>
                <a:spcPts val="3919"/>
              </a:lnSpc>
            </a:pPr>
            <a:r>
              <a:rPr lang="en-US" sz="2799">
                <a:solidFill>
                  <a:srgbClr val="000000"/>
                </a:solidFill>
                <a:latin typeface="Song Myung Bold"/>
              </a:rPr>
              <a:t>In the Exploratory Data Analysis (EDA) step of our project, we gained insights into the data through various visualizations. Firstly, we plotted the distribution of continuous columns and observed a</a:t>
            </a:r>
            <a:r>
              <a:rPr lang="en-US" sz="2799" u="sng">
                <a:solidFill>
                  <a:srgbClr val="000000"/>
                </a:solidFill>
                <a:latin typeface="Song Myung Bold"/>
              </a:rPr>
              <a:t> large spike</a:t>
            </a:r>
            <a:r>
              <a:rPr lang="en-US" sz="2799">
                <a:solidFill>
                  <a:srgbClr val="000000"/>
                </a:solidFill>
                <a:latin typeface="Song Myung Bold"/>
              </a:rPr>
              <a:t> in the number of cars manufactured between 2011 and 2018. We also noticed that the graphs for kilometers driven and selling price had a similar </a:t>
            </a:r>
            <a:r>
              <a:rPr lang="en-US" sz="2799" u="sng">
                <a:solidFill>
                  <a:srgbClr val="000000"/>
                </a:solidFill>
                <a:latin typeface="Song Myung Bold"/>
              </a:rPr>
              <a:t>unimodal distribution</a:t>
            </a:r>
            <a:r>
              <a:rPr lang="en-US" sz="2799">
                <a:solidFill>
                  <a:srgbClr val="000000"/>
                </a:solidFill>
                <a:latin typeface="Song Myung Bold"/>
              </a:rPr>
              <a:t>. Moving on, we used countplots to study the distribution of car brands and found that </a:t>
            </a:r>
            <a:r>
              <a:rPr lang="en-US" sz="2799" u="sng">
                <a:solidFill>
                  <a:srgbClr val="000000"/>
                </a:solidFill>
                <a:latin typeface="Song Myung Bold"/>
              </a:rPr>
              <a:t>Maruti</a:t>
            </a:r>
            <a:r>
              <a:rPr lang="en-US" sz="2799">
                <a:solidFill>
                  <a:srgbClr val="000000"/>
                </a:solidFill>
                <a:latin typeface="Song Myung Bold"/>
              </a:rPr>
              <a:t> had the highest number of cars in the dataset.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591567"/>
            <a:chOff x="0" y="0"/>
            <a:chExt cx="4816593" cy="419178"/>
          </a:xfrm>
        </p:grpSpPr>
        <p:sp>
          <p:nvSpPr>
            <p:cNvPr name="Freeform 3" id="3"/>
            <p:cNvSpPr/>
            <p:nvPr/>
          </p:nvSpPr>
          <p:spPr>
            <a:xfrm>
              <a:off x="0" y="0"/>
              <a:ext cx="4816592" cy="419178"/>
            </a:xfrm>
            <a:custGeom>
              <a:avLst/>
              <a:gdLst/>
              <a:ahLst/>
              <a:cxnLst/>
              <a:rect r="r" b="b" t="t" l="l"/>
              <a:pathLst>
                <a:path h="419178" w="4816592">
                  <a:moveTo>
                    <a:pt x="0" y="0"/>
                  </a:moveTo>
                  <a:lnTo>
                    <a:pt x="4816592" y="0"/>
                  </a:lnTo>
                  <a:lnTo>
                    <a:pt x="4816592" y="419178"/>
                  </a:lnTo>
                  <a:lnTo>
                    <a:pt x="0" y="419178"/>
                  </a:lnTo>
                  <a:close/>
                </a:path>
              </a:pathLst>
            </a:custGeom>
            <a:solidFill>
              <a:srgbClr val="FF5639"/>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360280">
            <a:off x="3398798" y="805308"/>
            <a:ext cx="1648827" cy="0"/>
          </a:xfrm>
          <a:prstGeom prst="line">
            <a:avLst/>
          </a:prstGeom>
          <a:ln cap="flat" w="38100">
            <a:solidFill>
              <a:srgbClr val="000000"/>
            </a:solidFill>
            <a:prstDash val="solid"/>
            <a:headEnd type="none" len="sm" w="sm"/>
            <a:tailEnd type="none" len="sm" w="sm"/>
          </a:ln>
        </p:spPr>
      </p:sp>
      <p:sp>
        <p:nvSpPr>
          <p:cNvPr name="AutoShape 6" id="6"/>
          <p:cNvSpPr/>
          <p:nvPr/>
        </p:nvSpPr>
        <p:spPr>
          <a:xfrm rot="3580">
            <a:off x="-25" y="1601092"/>
            <a:ext cx="18288010" cy="0"/>
          </a:xfrm>
          <a:prstGeom prst="line">
            <a:avLst/>
          </a:prstGeom>
          <a:ln cap="flat" w="38100">
            <a:solidFill>
              <a:srgbClr val="000000"/>
            </a:solidFill>
            <a:prstDash val="solid"/>
            <a:headEnd type="none" len="sm" w="sm"/>
            <a:tailEnd type="none" len="sm" w="sm"/>
          </a:ln>
        </p:spPr>
      </p:sp>
      <p:sp>
        <p:nvSpPr>
          <p:cNvPr name="AutoShape 7" id="7"/>
          <p:cNvSpPr/>
          <p:nvPr/>
        </p:nvSpPr>
        <p:spPr>
          <a:xfrm rot="0">
            <a:off x="12079040" y="776733"/>
            <a:ext cx="6208960" cy="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380808" y="378805"/>
            <a:ext cx="3575703" cy="649895"/>
            <a:chOff x="0" y="0"/>
            <a:chExt cx="4767604" cy="866527"/>
          </a:xfrm>
        </p:grpSpPr>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0"/>
              <a:ext cx="902632" cy="866527"/>
            </a:xfrm>
            <a:prstGeom prst="rect">
              <a:avLst/>
            </a:prstGeom>
          </p:spPr>
        </p:pic>
        <p:sp>
          <p:nvSpPr>
            <p:cNvPr name="TextBox 10" id="10"/>
            <p:cNvSpPr txBox="true"/>
            <p:nvPr/>
          </p:nvSpPr>
          <p:spPr>
            <a:xfrm rot="0">
              <a:off x="1188387" y="38699"/>
              <a:ext cx="3579217" cy="827828"/>
            </a:xfrm>
            <a:prstGeom prst="rect">
              <a:avLst/>
            </a:prstGeom>
          </p:spPr>
          <p:txBody>
            <a:bodyPr anchor="t" rtlCol="false" tIns="0" lIns="0" bIns="0" rIns="0">
              <a:spAutoFit/>
            </a:bodyPr>
            <a:lstStyle/>
            <a:p>
              <a:pPr algn="ctr">
                <a:lnSpc>
                  <a:spcPts val="4759"/>
                </a:lnSpc>
              </a:pPr>
              <a:r>
                <a:rPr lang="en-US" sz="3399">
                  <a:solidFill>
                    <a:srgbClr val="FFFFFF"/>
                  </a:solidFill>
                  <a:latin typeface="Song Myung"/>
                </a:rPr>
                <a:t>Skill Academy</a:t>
              </a:r>
            </a:p>
          </p:txBody>
        </p:sp>
      </p:grpSp>
      <p:grpSp>
        <p:nvGrpSpPr>
          <p:cNvPr name="Group 11" id="11"/>
          <p:cNvGrpSpPr/>
          <p:nvPr/>
        </p:nvGrpSpPr>
        <p:grpSpPr>
          <a:xfrm rot="0">
            <a:off x="380808" y="1725758"/>
            <a:ext cx="5944653" cy="3231729"/>
            <a:chOff x="0" y="0"/>
            <a:chExt cx="7926204" cy="4308972"/>
          </a:xfrm>
        </p:grpSpPr>
        <p:pic>
          <p:nvPicPr>
            <p:cNvPr name="Picture 12" id="12"/>
            <p:cNvPicPr>
              <a:picLocks noChangeAspect="true"/>
            </p:cNvPicPr>
            <p:nvPr/>
          </p:nvPicPr>
          <p:blipFill>
            <a:blip r:embed="rId4"/>
            <a:srcRect l="5993" t="14774" r="40202" b="76664"/>
            <a:stretch>
              <a:fillRect/>
            </a:stretch>
          </p:blipFill>
          <p:spPr>
            <a:xfrm flipH="false" flipV="false" rot="0">
              <a:off x="0" y="0"/>
              <a:ext cx="7926204" cy="672104"/>
            </a:xfrm>
            <a:prstGeom prst="rect">
              <a:avLst/>
            </a:prstGeom>
          </p:spPr>
        </p:pic>
        <p:pic>
          <p:nvPicPr>
            <p:cNvPr name="Picture 13" id="13"/>
            <p:cNvPicPr>
              <a:picLocks noChangeAspect="true"/>
            </p:cNvPicPr>
            <p:nvPr/>
          </p:nvPicPr>
          <p:blipFill>
            <a:blip r:embed="rId4"/>
            <a:srcRect l="8467" t="39255" r="38525" b="17225"/>
            <a:stretch>
              <a:fillRect/>
            </a:stretch>
          </p:blipFill>
          <p:spPr>
            <a:xfrm flipH="false" flipV="false" rot="0">
              <a:off x="0" y="840884"/>
              <a:ext cx="7926204" cy="3468089"/>
            </a:xfrm>
            <a:prstGeom prst="rect">
              <a:avLst/>
            </a:prstGeom>
          </p:spPr>
        </p:pic>
      </p:grpSp>
      <p:grpSp>
        <p:nvGrpSpPr>
          <p:cNvPr name="Group 14" id="14"/>
          <p:cNvGrpSpPr/>
          <p:nvPr/>
        </p:nvGrpSpPr>
        <p:grpSpPr>
          <a:xfrm rot="0">
            <a:off x="7598778" y="1725758"/>
            <a:ext cx="6440658" cy="3231729"/>
            <a:chOff x="0" y="0"/>
            <a:chExt cx="8587544" cy="4308972"/>
          </a:xfrm>
        </p:grpSpPr>
        <p:pic>
          <p:nvPicPr>
            <p:cNvPr name="Picture 15" id="15"/>
            <p:cNvPicPr>
              <a:picLocks noChangeAspect="true"/>
            </p:cNvPicPr>
            <p:nvPr/>
          </p:nvPicPr>
          <p:blipFill>
            <a:blip r:embed="rId5"/>
            <a:srcRect l="6574" t="15449" r="36865" b="76664"/>
            <a:stretch>
              <a:fillRect/>
            </a:stretch>
          </p:blipFill>
          <p:spPr>
            <a:xfrm flipH="false" flipV="false" rot="0">
              <a:off x="0" y="0"/>
              <a:ext cx="8587544" cy="638077"/>
            </a:xfrm>
            <a:prstGeom prst="rect">
              <a:avLst/>
            </a:prstGeom>
          </p:spPr>
        </p:pic>
        <p:pic>
          <p:nvPicPr>
            <p:cNvPr name="Picture 16" id="16"/>
            <p:cNvPicPr>
              <a:picLocks noChangeAspect="true"/>
            </p:cNvPicPr>
            <p:nvPr/>
          </p:nvPicPr>
          <p:blipFill>
            <a:blip r:embed="rId5"/>
            <a:srcRect l="8453" t="38772" r="34987" b="15861"/>
            <a:stretch>
              <a:fillRect/>
            </a:stretch>
          </p:blipFill>
          <p:spPr>
            <a:xfrm flipH="false" flipV="false" rot="0">
              <a:off x="0" y="638077"/>
              <a:ext cx="8587544" cy="3670895"/>
            </a:xfrm>
            <a:prstGeom prst="rect">
              <a:avLst/>
            </a:prstGeom>
          </p:spPr>
        </p:pic>
      </p:grpSp>
      <p:grpSp>
        <p:nvGrpSpPr>
          <p:cNvPr name="Group 17" id="17"/>
          <p:cNvGrpSpPr/>
          <p:nvPr/>
        </p:nvGrpSpPr>
        <p:grpSpPr>
          <a:xfrm rot="0">
            <a:off x="380808" y="4792636"/>
            <a:ext cx="5810474" cy="2555584"/>
            <a:chOff x="0" y="0"/>
            <a:chExt cx="7747298" cy="3407445"/>
          </a:xfrm>
        </p:grpSpPr>
        <p:pic>
          <p:nvPicPr>
            <p:cNvPr name="Picture 18" id="18"/>
            <p:cNvPicPr>
              <a:picLocks noChangeAspect="true"/>
            </p:cNvPicPr>
            <p:nvPr/>
          </p:nvPicPr>
          <p:blipFill>
            <a:blip r:embed="rId6"/>
            <a:srcRect l="5778" t="20377" r="48463" b="71876"/>
            <a:stretch>
              <a:fillRect/>
            </a:stretch>
          </p:blipFill>
          <p:spPr>
            <a:xfrm flipH="false" flipV="false" rot="0">
              <a:off x="0" y="0"/>
              <a:ext cx="7747298" cy="698918"/>
            </a:xfrm>
            <a:prstGeom prst="rect">
              <a:avLst/>
            </a:prstGeom>
          </p:spPr>
        </p:pic>
        <p:pic>
          <p:nvPicPr>
            <p:cNvPr name="Picture 19" id="19"/>
            <p:cNvPicPr>
              <a:picLocks noChangeAspect="true"/>
            </p:cNvPicPr>
            <p:nvPr/>
          </p:nvPicPr>
          <p:blipFill>
            <a:blip r:embed="rId6"/>
            <a:srcRect l="8453" t="45150" r="45788" b="25995"/>
            <a:stretch>
              <a:fillRect/>
            </a:stretch>
          </p:blipFill>
          <p:spPr>
            <a:xfrm flipH="false" flipV="false" rot="0">
              <a:off x="0" y="803852"/>
              <a:ext cx="7747298" cy="2603594"/>
            </a:xfrm>
            <a:prstGeom prst="rect">
              <a:avLst/>
            </a:prstGeom>
          </p:spPr>
        </p:pic>
      </p:grpSp>
      <p:pic>
        <p:nvPicPr>
          <p:cNvPr name="Picture 20" id="20"/>
          <p:cNvPicPr>
            <a:picLocks noChangeAspect="true"/>
          </p:cNvPicPr>
          <p:nvPr/>
        </p:nvPicPr>
        <p:blipFill>
          <a:blip r:embed="rId7"/>
          <a:srcRect l="4523" t="46993" r="36589" b="5275"/>
          <a:stretch>
            <a:fillRect/>
          </a:stretch>
        </p:blipFill>
        <p:spPr>
          <a:xfrm flipH="false" flipV="false" rot="0">
            <a:off x="7598778" y="5033687"/>
            <a:ext cx="6440658" cy="2782209"/>
          </a:xfrm>
          <a:prstGeom prst="rect">
            <a:avLst/>
          </a:prstGeom>
        </p:spPr>
      </p:pic>
      <p:sp>
        <p:nvSpPr>
          <p:cNvPr name="TextBox 21" id="21"/>
          <p:cNvSpPr txBox="true"/>
          <p:nvPr/>
        </p:nvSpPr>
        <p:spPr>
          <a:xfrm rot="0">
            <a:off x="4535443" y="197297"/>
            <a:ext cx="7543598" cy="977899"/>
          </a:xfrm>
          <a:prstGeom prst="rect">
            <a:avLst/>
          </a:prstGeom>
        </p:spPr>
        <p:txBody>
          <a:bodyPr anchor="t" rtlCol="false" tIns="0" lIns="0" bIns="0" rIns="0">
            <a:spAutoFit/>
          </a:bodyPr>
          <a:lstStyle/>
          <a:p>
            <a:pPr algn="ctr">
              <a:lnSpc>
                <a:spcPts val="7000"/>
              </a:lnSpc>
            </a:pPr>
            <a:r>
              <a:rPr lang="en-US" sz="5000">
                <a:solidFill>
                  <a:srgbClr val="000000"/>
                </a:solidFill>
                <a:latin typeface="Song Myung Bold"/>
              </a:rPr>
              <a:t>Exploratory Data Analysis</a:t>
            </a:r>
          </a:p>
        </p:txBody>
      </p:sp>
      <p:sp>
        <p:nvSpPr>
          <p:cNvPr name="TextBox 22" id="22"/>
          <p:cNvSpPr txBox="true"/>
          <p:nvPr/>
        </p:nvSpPr>
        <p:spPr>
          <a:xfrm rot="0">
            <a:off x="799652" y="7825421"/>
            <a:ext cx="16459648" cy="2033905"/>
          </a:xfrm>
          <a:prstGeom prst="rect">
            <a:avLst/>
          </a:prstGeom>
        </p:spPr>
        <p:txBody>
          <a:bodyPr anchor="t" rtlCol="false" tIns="0" lIns="0" bIns="0" rIns="0">
            <a:spAutoFit/>
          </a:bodyPr>
          <a:lstStyle/>
          <a:p>
            <a:pPr>
              <a:lnSpc>
                <a:spcPts val="3919"/>
              </a:lnSpc>
            </a:pPr>
            <a:r>
              <a:rPr lang="en-US" sz="2799">
                <a:solidFill>
                  <a:srgbClr val="000000"/>
                </a:solidFill>
                <a:latin typeface="Song Myung Bold"/>
              </a:rPr>
              <a:t>Furthermore, we compared the selling price with various categorical columns such as fuel type, seller type, transmission, and owner and found that cars with petrol or diesel fuel, sold by dealers, with automatic transmission and owned by the first owner tend to have significantly higher selling prices compared to the rest.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591567"/>
            <a:chOff x="0" y="0"/>
            <a:chExt cx="4816593" cy="419178"/>
          </a:xfrm>
        </p:grpSpPr>
        <p:sp>
          <p:nvSpPr>
            <p:cNvPr name="Freeform 3" id="3"/>
            <p:cNvSpPr/>
            <p:nvPr/>
          </p:nvSpPr>
          <p:spPr>
            <a:xfrm>
              <a:off x="0" y="0"/>
              <a:ext cx="4816592" cy="419178"/>
            </a:xfrm>
            <a:custGeom>
              <a:avLst/>
              <a:gdLst/>
              <a:ahLst/>
              <a:cxnLst/>
              <a:rect r="r" b="b" t="t" l="l"/>
              <a:pathLst>
                <a:path h="419178" w="4816592">
                  <a:moveTo>
                    <a:pt x="0" y="0"/>
                  </a:moveTo>
                  <a:lnTo>
                    <a:pt x="4816592" y="0"/>
                  </a:lnTo>
                  <a:lnTo>
                    <a:pt x="4816592" y="419178"/>
                  </a:lnTo>
                  <a:lnTo>
                    <a:pt x="0" y="419178"/>
                  </a:lnTo>
                  <a:close/>
                </a:path>
              </a:pathLst>
            </a:custGeom>
            <a:solidFill>
              <a:srgbClr val="FF5639"/>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360280">
            <a:off x="3398798" y="805308"/>
            <a:ext cx="1648827" cy="0"/>
          </a:xfrm>
          <a:prstGeom prst="line">
            <a:avLst/>
          </a:prstGeom>
          <a:ln cap="flat" w="38100">
            <a:solidFill>
              <a:srgbClr val="000000"/>
            </a:solidFill>
            <a:prstDash val="solid"/>
            <a:headEnd type="none" len="sm" w="sm"/>
            <a:tailEnd type="none" len="sm" w="sm"/>
          </a:ln>
        </p:spPr>
      </p:sp>
      <p:sp>
        <p:nvSpPr>
          <p:cNvPr name="AutoShape 6" id="6"/>
          <p:cNvSpPr/>
          <p:nvPr/>
        </p:nvSpPr>
        <p:spPr>
          <a:xfrm rot="3580">
            <a:off x="-25" y="1601092"/>
            <a:ext cx="18288010" cy="0"/>
          </a:xfrm>
          <a:prstGeom prst="line">
            <a:avLst/>
          </a:prstGeom>
          <a:ln cap="flat" w="38100">
            <a:solidFill>
              <a:srgbClr val="000000"/>
            </a:solidFill>
            <a:prstDash val="solid"/>
            <a:headEnd type="none" len="sm" w="sm"/>
            <a:tailEnd type="none" len="sm" w="sm"/>
          </a:ln>
        </p:spPr>
      </p:sp>
      <p:sp>
        <p:nvSpPr>
          <p:cNvPr name="AutoShape 7" id="7"/>
          <p:cNvSpPr/>
          <p:nvPr/>
        </p:nvSpPr>
        <p:spPr>
          <a:xfrm rot="0">
            <a:off x="9446321" y="776733"/>
            <a:ext cx="8841679" cy="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380808" y="378805"/>
            <a:ext cx="3575703" cy="649895"/>
            <a:chOff x="0" y="0"/>
            <a:chExt cx="4767604" cy="866527"/>
          </a:xfrm>
        </p:grpSpPr>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0"/>
              <a:ext cx="902632" cy="866527"/>
            </a:xfrm>
            <a:prstGeom prst="rect">
              <a:avLst/>
            </a:prstGeom>
          </p:spPr>
        </p:pic>
        <p:sp>
          <p:nvSpPr>
            <p:cNvPr name="TextBox 10" id="10"/>
            <p:cNvSpPr txBox="true"/>
            <p:nvPr/>
          </p:nvSpPr>
          <p:spPr>
            <a:xfrm rot="0">
              <a:off x="1188387" y="38699"/>
              <a:ext cx="3579217" cy="827828"/>
            </a:xfrm>
            <a:prstGeom prst="rect">
              <a:avLst/>
            </a:prstGeom>
          </p:spPr>
          <p:txBody>
            <a:bodyPr anchor="t" rtlCol="false" tIns="0" lIns="0" bIns="0" rIns="0">
              <a:spAutoFit/>
            </a:bodyPr>
            <a:lstStyle/>
            <a:p>
              <a:pPr algn="ctr">
                <a:lnSpc>
                  <a:spcPts val="4759"/>
                </a:lnSpc>
              </a:pPr>
              <a:r>
                <a:rPr lang="en-US" sz="3399">
                  <a:solidFill>
                    <a:srgbClr val="FFFFFF"/>
                  </a:solidFill>
                  <a:latin typeface="Song Myung"/>
                </a:rPr>
                <a:t>Skill Academy</a:t>
              </a:r>
            </a:p>
          </p:txBody>
        </p:sp>
      </p:grpSp>
      <p:pic>
        <p:nvPicPr>
          <p:cNvPr name="Picture 11" id="11"/>
          <p:cNvPicPr>
            <a:picLocks noChangeAspect="true"/>
          </p:cNvPicPr>
          <p:nvPr/>
        </p:nvPicPr>
        <p:blipFill>
          <a:blip r:embed="rId4"/>
          <a:srcRect l="5870" t="25995" r="49999" b="55956"/>
          <a:stretch>
            <a:fillRect/>
          </a:stretch>
        </p:blipFill>
        <p:spPr>
          <a:xfrm flipH="false" flipV="false" rot="0">
            <a:off x="380808" y="1879023"/>
            <a:ext cx="6289833" cy="1370958"/>
          </a:xfrm>
          <a:prstGeom prst="rect">
            <a:avLst/>
          </a:prstGeom>
        </p:spPr>
      </p:pic>
      <p:pic>
        <p:nvPicPr>
          <p:cNvPr name="Picture 12" id="12"/>
          <p:cNvPicPr>
            <a:picLocks noChangeAspect="true"/>
          </p:cNvPicPr>
          <p:nvPr/>
        </p:nvPicPr>
        <p:blipFill>
          <a:blip r:embed="rId5"/>
          <a:srcRect l="5755" t="30324" r="37335" b="20267"/>
          <a:stretch>
            <a:fillRect/>
          </a:stretch>
        </p:blipFill>
        <p:spPr>
          <a:xfrm flipH="false" flipV="false" rot="0">
            <a:off x="380808" y="3471660"/>
            <a:ext cx="7226444" cy="3343680"/>
          </a:xfrm>
          <a:prstGeom prst="rect">
            <a:avLst/>
          </a:prstGeom>
        </p:spPr>
      </p:pic>
      <p:pic>
        <p:nvPicPr>
          <p:cNvPr name="Picture 13" id="13"/>
          <p:cNvPicPr>
            <a:picLocks noChangeAspect="true"/>
          </p:cNvPicPr>
          <p:nvPr/>
        </p:nvPicPr>
        <p:blipFill>
          <a:blip r:embed="rId6"/>
          <a:srcRect l="6340" t="41936" r="41562" b="13438"/>
          <a:stretch>
            <a:fillRect/>
          </a:stretch>
        </p:blipFill>
        <p:spPr>
          <a:xfrm flipH="false" flipV="false" rot="0">
            <a:off x="9446321" y="1879023"/>
            <a:ext cx="6615550" cy="3020008"/>
          </a:xfrm>
          <a:prstGeom prst="rect">
            <a:avLst/>
          </a:prstGeom>
        </p:spPr>
      </p:pic>
      <p:pic>
        <p:nvPicPr>
          <p:cNvPr name="Picture 14" id="14"/>
          <p:cNvPicPr>
            <a:picLocks noChangeAspect="true"/>
          </p:cNvPicPr>
          <p:nvPr/>
        </p:nvPicPr>
        <p:blipFill>
          <a:blip r:embed="rId7"/>
          <a:srcRect l="5755" t="30324" r="54242" b="42738"/>
          <a:stretch>
            <a:fillRect/>
          </a:stretch>
        </p:blipFill>
        <p:spPr>
          <a:xfrm flipH="false" flipV="false" rot="0">
            <a:off x="9446321" y="4992360"/>
            <a:ext cx="5079574" cy="1822980"/>
          </a:xfrm>
          <a:prstGeom prst="rect">
            <a:avLst/>
          </a:prstGeom>
        </p:spPr>
      </p:pic>
      <p:sp>
        <p:nvSpPr>
          <p:cNvPr name="TextBox 15" id="15"/>
          <p:cNvSpPr txBox="true"/>
          <p:nvPr/>
        </p:nvSpPr>
        <p:spPr>
          <a:xfrm rot="0">
            <a:off x="4535443" y="197297"/>
            <a:ext cx="4910878" cy="977899"/>
          </a:xfrm>
          <a:prstGeom prst="rect">
            <a:avLst/>
          </a:prstGeom>
        </p:spPr>
        <p:txBody>
          <a:bodyPr anchor="t" rtlCol="false" tIns="0" lIns="0" bIns="0" rIns="0">
            <a:spAutoFit/>
          </a:bodyPr>
          <a:lstStyle/>
          <a:p>
            <a:pPr algn="ctr">
              <a:lnSpc>
                <a:spcPts val="7000"/>
              </a:lnSpc>
            </a:pPr>
            <a:r>
              <a:rPr lang="en-US" sz="5000">
                <a:solidFill>
                  <a:srgbClr val="000000"/>
                </a:solidFill>
                <a:latin typeface="Song Myung"/>
              </a:rPr>
              <a:t>Model Building</a:t>
            </a:r>
          </a:p>
        </p:txBody>
      </p:sp>
      <p:sp>
        <p:nvSpPr>
          <p:cNvPr name="TextBox 16" id="16"/>
          <p:cNvSpPr txBox="true"/>
          <p:nvPr/>
        </p:nvSpPr>
        <p:spPr>
          <a:xfrm rot="0">
            <a:off x="1028700" y="7348339"/>
            <a:ext cx="16698189" cy="2529205"/>
          </a:xfrm>
          <a:prstGeom prst="rect">
            <a:avLst/>
          </a:prstGeom>
        </p:spPr>
        <p:txBody>
          <a:bodyPr anchor="t" rtlCol="false" tIns="0" lIns="0" bIns="0" rIns="0">
            <a:spAutoFit/>
          </a:bodyPr>
          <a:lstStyle/>
          <a:p>
            <a:pPr>
              <a:lnSpc>
                <a:spcPts val="3919"/>
              </a:lnSpc>
            </a:pPr>
            <a:r>
              <a:rPr lang="en-US" sz="2799">
                <a:solidFill>
                  <a:srgbClr val="000000"/>
                </a:solidFill>
                <a:latin typeface="Song Myung Bold"/>
              </a:rPr>
              <a:t>In the Model Building, we used 6 different regression algorithms to predict the selling price of used cars. These algorithms included Linear Regression, Ridge Regression, Lasso Regression, KNeighbors Regressor, Decision Tree Regressor, and Random Forest Regressor. To train these models, we selected the dependent and independent features and split the dataset into training and testing data. We then created a function to evaluate the models based on their Mean Absolute Error, Mean Squared Error, and R2 Score.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591567"/>
            <a:chOff x="0" y="0"/>
            <a:chExt cx="4816593" cy="419178"/>
          </a:xfrm>
        </p:grpSpPr>
        <p:sp>
          <p:nvSpPr>
            <p:cNvPr name="Freeform 3" id="3"/>
            <p:cNvSpPr/>
            <p:nvPr/>
          </p:nvSpPr>
          <p:spPr>
            <a:xfrm>
              <a:off x="0" y="0"/>
              <a:ext cx="4816592" cy="419178"/>
            </a:xfrm>
            <a:custGeom>
              <a:avLst/>
              <a:gdLst/>
              <a:ahLst/>
              <a:cxnLst/>
              <a:rect r="r" b="b" t="t" l="l"/>
              <a:pathLst>
                <a:path h="419178" w="4816592">
                  <a:moveTo>
                    <a:pt x="0" y="0"/>
                  </a:moveTo>
                  <a:lnTo>
                    <a:pt x="4816592" y="0"/>
                  </a:lnTo>
                  <a:lnTo>
                    <a:pt x="4816592" y="419178"/>
                  </a:lnTo>
                  <a:lnTo>
                    <a:pt x="0" y="419178"/>
                  </a:lnTo>
                  <a:close/>
                </a:path>
              </a:pathLst>
            </a:custGeom>
            <a:solidFill>
              <a:srgbClr val="FF5639"/>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rot="5360280">
            <a:off x="3398798" y="805308"/>
            <a:ext cx="1648827" cy="0"/>
          </a:xfrm>
          <a:prstGeom prst="line">
            <a:avLst/>
          </a:prstGeom>
          <a:ln cap="flat" w="38100">
            <a:solidFill>
              <a:srgbClr val="000000"/>
            </a:solidFill>
            <a:prstDash val="solid"/>
            <a:headEnd type="none" len="sm" w="sm"/>
            <a:tailEnd type="none" len="sm" w="sm"/>
          </a:ln>
        </p:spPr>
      </p:sp>
      <p:sp>
        <p:nvSpPr>
          <p:cNvPr name="AutoShape 6" id="6"/>
          <p:cNvSpPr/>
          <p:nvPr/>
        </p:nvSpPr>
        <p:spPr>
          <a:xfrm rot="3580">
            <a:off x="-25" y="1601092"/>
            <a:ext cx="18288010" cy="0"/>
          </a:xfrm>
          <a:prstGeom prst="line">
            <a:avLst/>
          </a:prstGeom>
          <a:ln cap="flat" w="38100">
            <a:solidFill>
              <a:srgbClr val="000000"/>
            </a:solidFill>
            <a:prstDash val="solid"/>
            <a:headEnd type="none" len="sm" w="sm"/>
            <a:tailEnd type="none" len="sm" w="sm"/>
          </a:ln>
        </p:spPr>
      </p:sp>
      <p:sp>
        <p:nvSpPr>
          <p:cNvPr name="AutoShape 7" id="7"/>
          <p:cNvSpPr/>
          <p:nvPr/>
        </p:nvSpPr>
        <p:spPr>
          <a:xfrm rot="0">
            <a:off x="9446321" y="776733"/>
            <a:ext cx="8841679" cy="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380808" y="378805"/>
            <a:ext cx="3575703" cy="649895"/>
            <a:chOff x="0" y="0"/>
            <a:chExt cx="4767604" cy="866527"/>
          </a:xfrm>
        </p:grpSpPr>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0"/>
              <a:ext cx="902632" cy="866527"/>
            </a:xfrm>
            <a:prstGeom prst="rect">
              <a:avLst/>
            </a:prstGeom>
          </p:spPr>
        </p:pic>
        <p:sp>
          <p:nvSpPr>
            <p:cNvPr name="TextBox 10" id="10"/>
            <p:cNvSpPr txBox="true"/>
            <p:nvPr/>
          </p:nvSpPr>
          <p:spPr>
            <a:xfrm rot="0">
              <a:off x="1188387" y="38699"/>
              <a:ext cx="3579217" cy="827828"/>
            </a:xfrm>
            <a:prstGeom prst="rect">
              <a:avLst/>
            </a:prstGeom>
          </p:spPr>
          <p:txBody>
            <a:bodyPr anchor="t" rtlCol="false" tIns="0" lIns="0" bIns="0" rIns="0">
              <a:spAutoFit/>
            </a:bodyPr>
            <a:lstStyle/>
            <a:p>
              <a:pPr algn="ctr">
                <a:lnSpc>
                  <a:spcPts val="4759"/>
                </a:lnSpc>
              </a:pPr>
              <a:r>
                <a:rPr lang="en-US" sz="3399">
                  <a:solidFill>
                    <a:srgbClr val="FFFFFF"/>
                  </a:solidFill>
                  <a:latin typeface="Song Myung"/>
                </a:rPr>
                <a:t>Skill Academy</a:t>
              </a:r>
            </a:p>
          </p:txBody>
        </p:sp>
      </p:grpSp>
      <p:pic>
        <p:nvPicPr>
          <p:cNvPr name="Picture 11" id="11"/>
          <p:cNvPicPr>
            <a:picLocks noChangeAspect="true"/>
          </p:cNvPicPr>
          <p:nvPr/>
        </p:nvPicPr>
        <p:blipFill>
          <a:blip r:embed="rId4"/>
          <a:srcRect l="6105" t="42958" r="45319" b="35688"/>
          <a:stretch>
            <a:fillRect/>
          </a:stretch>
        </p:blipFill>
        <p:spPr>
          <a:xfrm flipH="false" flipV="false" rot="0">
            <a:off x="561111" y="1941866"/>
            <a:ext cx="6168285" cy="1445046"/>
          </a:xfrm>
          <a:prstGeom prst="rect">
            <a:avLst/>
          </a:prstGeom>
        </p:spPr>
      </p:pic>
      <p:pic>
        <p:nvPicPr>
          <p:cNvPr name="Picture 12" id="12"/>
          <p:cNvPicPr>
            <a:picLocks noChangeAspect="true"/>
          </p:cNvPicPr>
          <p:nvPr/>
        </p:nvPicPr>
        <p:blipFill>
          <a:blip r:embed="rId5"/>
          <a:srcRect l="5584" t="20696" r="19547" b="23054"/>
          <a:stretch>
            <a:fillRect/>
          </a:stretch>
        </p:blipFill>
        <p:spPr>
          <a:xfrm flipH="false" flipV="false" rot="0">
            <a:off x="561111" y="3682186"/>
            <a:ext cx="9506988" cy="3806621"/>
          </a:xfrm>
          <a:prstGeom prst="rect">
            <a:avLst/>
          </a:prstGeom>
        </p:spPr>
      </p:pic>
      <p:pic>
        <p:nvPicPr>
          <p:cNvPr name="Picture 13" id="13"/>
          <p:cNvPicPr>
            <a:picLocks noChangeAspect="true"/>
          </p:cNvPicPr>
          <p:nvPr/>
        </p:nvPicPr>
        <p:blipFill>
          <a:blip r:embed="rId6"/>
          <a:srcRect l="6697" t="35303" r="15916" b="33272"/>
          <a:stretch>
            <a:fillRect/>
          </a:stretch>
        </p:blipFill>
        <p:spPr>
          <a:xfrm flipH="false" flipV="false" rot="0">
            <a:off x="7432574" y="1941866"/>
            <a:ext cx="9826726" cy="2126653"/>
          </a:xfrm>
          <a:prstGeom prst="rect">
            <a:avLst/>
          </a:prstGeom>
        </p:spPr>
      </p:pic>
      <p:pic>
        <p:nvPicPr>
          <p:cNvPr name="Picture 14" id="14"/>
          <p:cNvPicPr>
            <a:picLocks noChangeAspect="true"/>
          </p:cNvPicPr>
          <p:nvPr/>
        </p:nvPicPr>
        <p:blipFill>
          <a:blip r:embed="rId7"/>
          <a:srcRect l="5769" t="24043" r="39019" b="41436"/>
          <a:stretch>
            <a:fillRect/>
          </a:stretch>
        </p:blipFill>
        <p:spPr>
          <a:xfrm flipH="false" flipV="false" rot="0">
            <a:off x="10248396" y="4363794"/>
            <a:ext cx="7010904" cy="2336124"/>
          </a:xfrm>
          <a:prstGeom prst="rect">
            <a:avLst/>
          </a:prstGeom>
        </p:spPr>
      </p:pic>
      <p:sp>
        <p:nvSpPr>
          <p:cNvPr name="TextBox 15" id="15"/>
          <p:cNvSpPr txBox="true"/>
          <p:nvPr/>
        </p:nvSpPr>
        <p:spPr>
          <a:xfrm rot="0">
            <a:off x="4535443" y="197297"/>
            <a:ext cx="4910878" cy="977899"/>
          </a:xfrm>
          <a:prstGeom prst="rect">
            <a:avLst/>
          </a:prstGeom>
        </p:spPr>
        <p:txBody>
          <a:bodyPr anchor="t" rtlCol="false" tIns="0" lIns="0" bIns="0" rIns="0">
            <a:spAutoFit/>
          </a:bodyPr>
          <a:lstStyle/>
          <a:p>
            <a:pPr algn="ctr">
              <a:lnSpc>
                <a:spcPts val="7000"/>
              </a:lnSpc>
            </a:pPr>
            <a:r>
              <a:rPr lang="en-US" sz="5000">
                <a:solidFill>
                  <a:srgbClr val="000000"/>
                </a:solidFill>
                <a:latin typeface="Song Myung"/>
              </a:rPr>
              <a:t>Model Building</a:t>
            </a:r>
          </a:p>
        </p:txBody>
      </p:sp>
      <p:sp>
        <p:nvSpPr>
          <p:cNvPr name="TextBox 16" id="16"/>
          <p:cNvSpPr txBox="true"/>
          <p:nvPr/>
        </p:nvSpPr>
        <p:spPr>
          <a:xfrm rot="0">
            <a:off x="561111" y="7706150"/>
            <a:ext cx="16698189" cy="2033905"/>
          </a:xfrm>
          <a:prstGeom prst="rect">
            <a:avLst/>
          </a:prstGeom>
        </p:spPr>
        <p:txBody>
          <a:bodyPr anchor="t" rtlCol="false" tIns="0" lIns="0" bIns="0" rIns="0">
            <a:spAutoFit/>
          </a:bodyPr>
          <a:lstStyle/>
          <a:p>
            <a:pPr>
              <a:lnSpc>
                <a:spcPts val="3919"/>
              </a:lnSpc>
            </a:pPr>
            <a:r>
              <a:rPr lang="en-US" sz="2799">
                <a:solidFill>
                  <a:srgbClr val="000000"/>
                </a:solidFill>
                <a:latin typeface="Song Myung Bold"/>
              </a:rPr>
              <a:t>To further improve the performance of our models, we transformed the columns using OneHotEncoding and created a pipeline. After comparing the performance of all models, we concluded that the Random Forest Regressor was the best model with an R2 Score of over 76%. Finally, we saved this model as a binary file using the pickle library for future use.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DAFadRCnBYA</dc:identifier>
  <dcterms:modified xsi:type="dcterms:W3CDTF">2011-08-01T06:04:30Z</dcterms:modified>
  <cp:revision>1</cp:revision>
  <dc:title>Data Science Capstone Projeect</dc:title>
</cp:coreProperties>
</file>

<file path=docProps/thumbnail.jpeg>
</file>